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89" r:id="rId3"/>
    <p:sldId id="287" r:id="rId4"/>
    <p:sldId id="290" r:id="rId5"/>
    <p:sldId id="257" r:id="rId6"/>
    <p:sldId id="261" r:id="rId7"/>
    <p:sldId id="258" r:id="rId8"/>
    <p:sldId id="259" r:id="rId9"/>
    <p:sldId id="273" r:id="rId10"/>
    <p:sldId id="260" r:id="rId11"/>
    <p:sldId id="294" r:id="rId12"/>
    <p:sldId id="295" r:id="rId13"/>
    <p:sldId id="262" r:id="rId14"/>
    <p:sldId id="263" r:id="rId15"/>
    <p:sldId id="264" r:id="rId16"/>
    <p:sldId id="292" r:id="rId17"/>
    <p:sldId id="265" r:id="rId18"/>
    <p:sldId id="266" r:id="rId19"/>
    <p:sldId id="267" r:id="rId20"/>
    <p:sldId id="268" r:id="rId21"/>
    <p:sldId id="269" r:id="rId22"/>
    <p:sldId id="270" r:id="rId23"/>
    <p:sldId id="271" r:id="rId24"/>
    <p:sldId id="272" r:id="rId25"/>
    <p:sldId id="275" r:id="rId26"/>
    <p:sldId id="276" r:id="rId27"/>
    <p:sldId id="291" r:id="rId28"/>
    <p:sldId id="293" r:id="rId29"/>
    <p:sldId id="288" r:id="rId30"/>
    <p:sldId id="297" r:id="rId31"/>
    <p:sldId id="298" r:id="rId32"/>
    <p:sldId id="277" r:id="rId33"/>
    <p:sldId id="278" r:id="rId34"/>
    <p:sldId id="279" r:id="rId35"/>
    <p:sldId id="280" r:id="rId36"/>
    <p:sldId id="281" r:id="rId37"/>
    <p:sldId id="300" r:id="rId38"/>
    <p:sldId id="301" r:id="rId39"/>
    <p:sldId id="302" r:id="rId40"/>
    <p:sldId id="303" r:id="rId41"/>
    <p:sldId id="304" r:id="rId42"/>
    <p:sldId id="282" r:id="rId43"/>
    <p:sldId id="283" r:id="rId44"/>
    <p:sldId id="284" r:id="rId45"/>
    <p:sldId id="285" r:id="rId46"/>
    <p:sldId id="286" r:id="rId47"/>
    <p:sldId id="299" r:id="rId48"/>
    <p:sldId id="274" r:id="rId49"/>
    <p:sldId id="296"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89785" autoAdjust="0"/>
  </p:normalViewPr>
  <p:slideViewPr>
    <p:cSldViewPr>
      <p:cViewPr varScale="1">
        <p:scale>
          <a:sx n="63" d="100"/>
          <a:sy n="63" d="100"/>
        </p:scale>
        <p:origin x="-151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DB2E022-56E8-46FC-AA2E-C5B8131EBA30}" type="datetimeFigureOut">
              <a:rPr lang="en-US"/>
              <a:pPr>
                <a:defRPr/>
              </a:pPr>
              <a:t>10/7/2011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B69F5A-20C0-4504-8B16-EFA9081F4F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5AAF1-61C7-42AB-8EE2-F20A675F2B1B}"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5926B5-8BCE-4C9F-80A5-AC417573996A}"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10FF8A-AE0C-4AD0-8E57-DCA971F15EA7}"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115A8092-6922-4BDC-BFFA-F30443D614C9}" type="slidenum">
              <a:rPr lang="en-US" smtClean="0"/>
              <a:pPr>
                <a:defRPr/>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Structured</a:t>
            </a:r>
            <a:r>
              <a:rPr lang="en-US" baseline="0" dirty="0" smtClean="0"/>
              <a:t> worksheet of the </a:t>
            </a:r>
            <a:r>
              <a:rPr lang="en-US" baseline="0" smtClean="0"/>
              <a:t>STAR strategy</a:t>
            </a:r>
            <a:endParaRPr lang="en-US"/>
          </a:p>
        </p:txBody>
      </p:sp>
      <p:sp>
        <p:nvSpPr>
          <p:cNvPr id="4" name="Slide Number Placeholder 3"/>
          <p:cNvSpPr>
            <a:spLocks noGrp="1"/>
          </p:cNvSpPr>
          <p:nvPr>
            <p:ph type="sldNum" sz="quarter" idx="10"/>
          </p:nvPr>
        </p:nvSpPr>
        <p:spPr/>
        <p:txBody>
          <a:bodyPr/>
          <a:lstStyle/>
          <a:p>
            <a:pPr>
              <a:defRPr/>
            </a:pPr>
            <a:fld id="{64B69F5A-20C0-4504-8B16-EFA9081F4F06}"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FF392E2-03A3-4852-A17F-D7523C9B9FDA}"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A16A4C6B-6664-4598-A772-B4AD50A1769A}" type="slidenum">
              <a:rPr lang="en-US" smtClean="0"/>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A72EFBA-F92A-4787-8340-3CABB8F42C94}" type="slidenum">
              <a:rPr lang="en-US" smtClean="0"/>
              <a:pPr>
                <a:defRPr/>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8C1361F9-D084-4D70-9CC4-246FD0048277}"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2DDA7C3-B2BD-4DCC-9D35-C4191EC6C2A0}" type="slidenum">
              <a:rPr lang="en-US" smtClean="0"/>
              <a:pPr>
                <a:defRPr/>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2527A7DC-4364-4F46-8D04-44FF6447FC68}" type="slidenum">
              <a:rPr lang="en-US" smtClean="0"/>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5AAF1-61C7-42AB-8EE2-F20A675F2B1B}"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B932A8A-B711-4F55-91C3-727986E44622}" type="slidenum">
              <a:rPr lang="en-US" smtClean="0"/>
              <a:pPr>
                <a:defRPr/>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6091D30-AF62-4681-9B04-C0FC1D94022F}" type="slidenum">
              <a:rPr lang="en-US" smtClean="0"/>
              <a:pPr>
                <a:defRPr/>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CCFC1A7-8B2F-4456-AD84-F6F14ED7752A}" type="slidenum">
              <a:rPr lang="en-US" smtClean="0"/>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35A0319-225E-48B1-8B7D-34F1C66C7E31}" type="slidenum">
              <a:rPr lang="en-US" smtClean="0"/>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5AAF1-61C7-42AB-8EE2-F20A675F2B1B}" type="slidenum">
              <a:rPr lang="en-US" smtClean="0"/>
              <a:pPr fontAlgn="base">
                <a:spcBef>
                  <a:spcPct val="0"/>
                </a:spcBef>
                <a:spcAft>
                  <a:spcPct val="0"/>
                </a:spcAft>
                <a:defRPr/>
              </a:pPr>
              <a:t>29</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8254C402-EAB3-4A0F-A421-A4CACF2CECBE}" type="slidenum">
              <a:rPr lang="en-US" smtClean="0"/>
              <a:pPr>
                <a:defRPr/>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1C683249-F610-44FA-9C5C-42270E6B3B7C}" type="slidenum">
              <a:rPr lang="en-US" smtClean="0"/>
              <a:pPr>
                <a:defRPr/>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39CB2AB-52CD-49D4-92BA-F85836BFEB7B}" type="slidenum">
              <a:rPr lang="en-US" smtClean="0"/>
              <a:pPr>
                <a:defRPr/>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DAA643C-6016-41DC-9582-CA2CEAC43A0A}" type="slidenum">
              <a:rPr lang="en-US" smtClean="0"/>
              <a:pPr>
                <a:defRPr/>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F45B3A68-21BF-4680-A5CA-B8C75736E4BB}" type="slidenum">
              <a:rPr lang="en-US" smtClean="0"/>
              <a:pPr>
                <a:defRPr/>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5AAF1-61C7-42AB-8EE2-F20A675F2B1B}"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48598ACA-4627-467A-A490-E14ED23B8A66}" type="slidenum">
              <a:rPr lang="en-US" smtClean="0"/>
              <a:pPr>
                <a:defRPr/>
              </a:pPr>
              <a:t>42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Teachers should recognize</a:t>
            </a:r>
            <a:r>
              <a:rPr lang="en-US" baseline="0" dirty="0" smtClean="0"/>
              <a:t> the impact of their own beliefs on their teaching. </a:t>
            </a:r>
            <a:endParaRPr lang="en-US" dirty="0" smtClean="0"/>
          </a:p>
        </p:txBody>
      </p:sp>
      <p:sp>
        <p:nvSpPr>
          <p:cNvPr id="4" name="Slide Number Placeholder 3"/>
          <p:cNvSpPr>
            <a:spLocks noGrp="1"/>
          </p:cNvSpPr>
          <p:nvPr>
            <p:ph type="sldNum" sz="quarter" idx="5"/>
          </p:nvPr>
        </p:nvSpPr>
        <p:spPr/>
        <p:txBody>
          <a:bodyPr/>
          <a:lstStyle/>
          <a:p>
            <a:pPr>
              <a:defRPr/>
            </a:pPr>
            <a:fld id="{4228E8A9-1545-4038-8907-0F231A13D2E0}" type="slidenum">
              <a:rPr lang="en-US" smtClean="0"/>
              <a:pPr>
                <a:defRPr/>
              </a:pPr>
              <a:t>43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79D8F40-0172-44FB-81E2-F84E883D6DEE}" type="slidenum">
              <a:rPr lang="en-US" smtClean="0"/>
              <a:pPr>
                <a:defRPr/>
              </a:pPr>
              <a:t>44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F7998CC-925A-4CC0-9D1D-907B85214FFF}" type="slidenum">
              <a:rPr lang="en-US" smtClean="0"/>
              <a:pPr>
                <a:defRPr/>
              </a:pPr>
              <a:t>45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1868840-26C4-410F-AA5E-88AC67913BE0}" type="slidenum">
              <a:rPr lang="en-US" smtClean="0"/>
              <a:pPr>
                <a:defRPr/>
              </a:pPr>
              <a:t>46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44BAC11A-25E0-4826-844D-5F3786BCFC14}" type="slidenum">
              <a:rPr lang="en-US" smtClean="0"/>
              <a:pPr>
                <a:defRPr/>
              </a:pPr>
              <a:t>48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5AAF1-61C7-42AB-8EE2-F20A675F2B1B}"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9CC12F-DAF4-4C2A-A2E7-BA8F2F7BFC6B}"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A55C9C-72AF-4FDF-9DDC-1978770A5518}"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52B2FF-8CB5-465A-A828-B69A2CF6C638}"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96634C-FFD2-4A21-80E9-D6E25DBDE913}"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7E959BF7-260B-4FE6-B76E-A8E31D634786}"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0FC4EB-8BB2-4876-B06F-BF894380246F}" type="slidenum">
              <a:rPr lang="en-US" smtClean="0"/>
              <a:pPr fontAlgn="base">
                <a:spcBef>
                  <a:spcPct val="0"/>
                </a:spcBef>
                <a:spcAft>
                  <a:spcPct val="0"/>
                </a:spcAft>
                <a:defRPr/>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pPr>
              <a:defRPr/>
            </a:pPr>
            <a:fld id="{19D455BD-E9A5-4670-B9FC-B3859FA7F67B}" type="datetimeFigureOut">
              <a:rPr lang="en-US" smtClean="0"/>
              <a:pPr>
                <a:defRPr/>
              </a:pPr>
              <a:t>10/7/2011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8D05210-5B20-480F-B118-1B59D83B880D}" type="slidenum">
              <a:rPr lang="en-US" smtClean="0"/>
              <a:pPr>
                <a:defRPr/>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6947457-7E90-4D1F-A6E9-094E417BF16F}" type="datetimeFigureOut">
              <a:rPr lang="en-US" smtClean="0"/>
              <a:pPr>
                <a:defRPr/>
              </a:pPr>
              <a:t>10/7/2011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F5E7DA2-F12A-4BCE-8CD2-2DE9157C8319}"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C66DA092-5C28-4453-ABFF-C41A37E84E01}" type="datetimeFigureOut">
              <a:rPr lang="en-US" smtClean="0"/>
              <a:pPr>
                <a:defRPr/>
              </a:pPr>
              <a:t>10/7/2011</a:t>
            </a:fld>
            <a:endParaRPr lang="en-US"/>
          </a:p>
        </p:txBody>
      </p:sp>
      <p:sp>
        <p:nvSpPr>
          <p:cNvPr id="5" name="Footer Placeholder 4"/>
          <p:cNvSpPr>
            <a:spLocks noGrp="1"/>
          </p:cNvSpPr>
          <p:nvPr>
            <p:ph type="ftr" sz="quarter" idx="11"/>
          </p:nvPr>
        </p:nvSpPr>
        <p:spPr>
          <a:xfrm>
            <a:off x="2640597" y="6377459"/>
            <a:ext cx="3836404" cy="365125"/>
          </a:xfrm>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623478C-06F0-4356-9FE2-08675103FA82}"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2C01C6B4-6363-4BD7-88DD-A3365501B109}" type="datetimeFigureOut">
              <a:rPr lang="en-US" smtClean="0"/>
              <a:pPr>
                <a:defRPr/>
              </a:pPr>
              <a:t>10/7/2011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C184C09-5C01-4D9A-AD1D-3F9B88AEEB39}"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5F0CAE68-7D82-4777-B2BE-FF8DCA87C206}" type="datetimeFigureOut">
              <a:rPr lang="en-US" smtClean="0"/>
              <a:pPr>
                <a:defRPr/>
              </a:pPr>
              <a:t>10/7/2011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9C58743-9FD8-461B-BB98-FED686598AD8}"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8F58BBCE-868F-4557-AF6A-2B0225AADF0C}" type="datetimeFigureOut">
              <a:rPr lang="en-US" smtClean="0"/>
              <a:pPr>
                <a:defRPr/>
              </a:pPr>
              <a:t>10/7/2011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55E267-879F-49F0-B8C5-6A5291F1A42E}"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CEB0228C-CD4D-4AD9-9816-1C7F8D3006E5}" type="datetimeFigureOut">
              <a:rPr lang="en-US" smtClean="0"/>
              <a:pPr>
                <a:defRPr/>
              </a:pPr>
              <a:t>10/7/2011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1F62DCB9-AFB2-480D-8B33-B449844D3A9B}"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95544D0C-6DC7-4A7E-A776-7665E586AF59}" type="datetimeFigureOut">
              <a:rPr lang="en-US" smtClean="0"/>
              <a:pPr>
                <a:defRPr/>
              </a:pPr>
              <a:t>10/7/2011</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B042B2B-3BDA-40F8-838A-7428AE9C0BD6}"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2F00697-EB8F-4D65-8F1F-3B6E3AC25248}" type="datetimeFigureOut">
              <a:rPr lang="en-US" smtClean="0"/>
              <a:pPr>
                <a:defRPr/>
              </a:pPr>
              <a:t>10/7/2011</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8B3F587-8676-4FE2-9BB8-004A42C24D4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5652C15B-689D-4D48-8D71-601FA80BAC71}" type="datetimeFigureOut">
              <a:rPr lang="en-US" smtClean="0"/>
              <a:pPr>
                <a:defRPr/>
              </a:pPr>
              <a:t>10/7/2011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6659BE0-FD61-4A7E-8509-35BC2E64DA45}" type="slidenum">
              <a:rPr lang="en-US" smtClean="0"/>
              <a:pPr>
                <a:defRPr/>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pPr>
              <a:defRPr/>
            </a:pPr>
            <a:fld id="{C1F75AB2-EFB8-4E00-A25F-7E598143410D}" type="datetimeFigureOut">
              <a:rPr lang="en-US" smtClean="0"/>
              <a:pPr>
                <a:defRPr/>
              </a:pPr>
              <a:t>10/7/2011</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endParaRPr lang="en-US"/>
          </a:p>
        </p:txBody>
      </p:sp>
      <p:sp>
        <p:nvSpPr>
          <p:cNvPr id="7" name="Slide Number Placeholder 6"/>
          <p:cNvSpPr>
            <a:spLocks noGrp="1"/>
          </p:cNvSpPr>
          <p:nvPr>
            <p:ph type="sldNum" sz="quarter" idx="12"/>
          </p:nvPr>
        </p:nvSpPr>
        <p:spPr>
          <a:xfrm>
            <a:off x="8339328" y="1170432"/>
            <a:ext cx="733864" cy="201168"/>
          </a:xfrm>
        </p:spPr>
        <p:txBody>
          <a:bodyPr/>
          <a:lstStyle/>
          <a:p>
            <a:pPr>
              <a:defRPr/>
            </a:pPr>
            <a:fld id="{AD4350D6-4F10-4B33-B22A-6AFA320EB22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fld id="{7ECB9750-584A-4A06-AEA4-A5430BF548BE}" type="datetimeFigureOut">
              <a:rPr lang="en-US" smtClean="0"/>
              <a:pPr>
                <a:defRPr/>
              </a:pPr>
              <a:t>10/7/2011</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6799EDC7-5E89-45A7-9742-97506FF8F4DD}"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learner.org/vod/vod_window.html?pid=923"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learner.org/vod/vod_window.html?pid=934"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quia.com/rr/10206.html" TargetMode="External"/><Relationship Id="rId2" Type="http://schemas.openxmlformats.org/officeDocument/2006/relationships/hyperlink" Target="http://nlvm.usu.edu/en/nav/vlibrary.html" TargetMode="External"/><Relationship Id="rId1" Type="http://schemas.openxmlformats.org/officeDocument/2006/relationships/slideLayout" Target="../slideLayouts/slideLayout2.xml"/><Relationship Id="rId4" Type="http://schemas.openxmlformats.org/officeDocument/2006/relationships/hyperlink" Target="http://www.prometheanplanet.com/en/"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youtube.com/watch?v=MgvpRoAn-ro&amp;feature=related"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youtube.com/watch?v=RN_AOVWirzo&amp;feature=related"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tandards.nctm.or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33400" y="685800"/>
            <a:ext cx="7924800" cy="3809999"/>
          </a:xfrm>
        </p:spPr>
        <p:txBody>
          <a:bodyPr>
            <a:normAutofit fontScale="90000"/>
          </a:bodyPr>
          <a:lstStyle/>
          <a:p>
            <a:pPr algn="ctr"/>
            <a:r>
              <a:rPr lang="en-US" dirty="0" smtClean="0"/>
              <a:t>Incorporating Technology</a:t>
            </a:r>
            <a:br>
              <a:rPr lang="en-US" dirty="0" smtClean="0"/>
            </a:br>
            <a:r>
              <a:rPr lang="en-US" dirty="0" smtClean="0">
                <a:sym typeface="Symbol"/>
              </a:rPr>
              <a:t></a:t>
            </a:r>
            <a:br>
              <a:rPr lang="en-US" dirty="0" smtClean="0">
                <a:sym typeface="Symbol"/>
              </a:rPr>
            </a:br>
            <a:r>
              <a:rPr lang="en-US" dirty="0" smtClean="0"/>
              <a:t> Teaching Math to Secondary Students with LD </a:t>
            </a:r>
            <a:br>
              <a:rPr lang="en-US" dirty="0" smtClean="0"/>
            </a:br>
            <a:r>
              <a:rPr lang="en-US" dirty="0" smtClean="0">
                <a:sym typeface="Symbol"/>
              </a:rPr>
              <a:t>  </a:t>
            </a:r>
            <a:r>
              <a:rPr lang="en-US" dirty="0" smtClean="0"/>
              <a:t/>
            </a:r>
            <a:br>
              <a:rPr lang="en-US" dirty="0" smtClean="0"/>
            </a:br>
            <a:r>
              <a:rPr lang="en-US" dirty="0" smtClean="0"/>
              <a:t>Culturally Responsive Teaching</a:t>
            </a:r>
            <a:br>
              <a:rPr lang="en-US" dirty="0" smtClean="0"/>
            </a:br>
            <a:r>
              <a:rPr lang="en-US" dirty="0" smtClean="0">
                <a:sym typeface="Symbol"/>
              </a:rPr>
              <a:t> </a:t>
            </a:r>
            <a:r>
              <a:rPr lang="en-US" dirty="0" smtClean="0"/>
              <a:t/>
            </a:r>
            <a:br>
              <a:rPr lang="en-US" dirty="0" smtClean="0"/>
            </a:br>
            <a:endParaRPr lang="en-US" dirty="0" smtClean="0"/>
          </a:p>
        </p:txBody>
      </p:sp>
      <p:sp>
        <p:nvSpPr>
          <p:cNvPr id="3" name="Subtitle 2"/>
          <p:cNvSpPr>
            <a:spLocks noGrp="1"/>
          </p:cNvSpPr>
          <p:nvPr>
            <p:ph type="subTitle" idx="1"/>
          </p:nvPr>
        </p:nvSpPr>
        <p:spPr>
          <a:xfrm>
            <a:off x="2514600" y="4648200"/>
            <a:ext cx="6400800" cy="1752600"/>
          </a:xfrm>
        </p:spPr>
        <p:txBody>
          <a:bodyPr rtlCol="0">
            <a:normAutofit/>
          </a:bodyPr>
          <a:lstStyle/>
          <a:p>
            <a:pPr algn="r" eaLnBrk="1" fontAlgn="auto" hangingPunct="1">
              <a:spcAft>
                <a:spcPts val="0"/>
              </a:spcAft>
              <a:buFont typeface="Arial" pitchFamily="34" charset="0"/>
              <a:buNone/>
              <a:defRPr/>
            </a:pPr>
            <a:r>
              <a:rPr lang="en-US" dirty="0" smtClean="0"/>
              <a:t>Ashley Shahidullah</a:t>
            </a:r>
          </a:p>
          <a:p>
            <a:pPr algn="r" eaLnBrk="1" fontAlgn="auto" hangingPunct="1">
              <a:spcAft>
                <a:spcPts val="0"/>
              </a:spcAft>
              <a:buFont typeface="Arial" pitchFamily="34" charset="0"/>
              <a:buNone/>
              <a:defRPr/>
            </a:pPr>
            <a:r>
              <a:rPr lang="en-US" dirty="0" smtClean="0"/>
              <a:t>CEP 802A</a:t>
            </a:r>
          </a:p>
          <a:p>
            <a:pPr algn="r" eaLnBrk="1" fontAlgn="auto" hangingPunct="1">
              <a:spcAft>
                <a:spcPts val="0"/>
              </a:spcAft>
              <a:buFont typeface="Arial" pitchFamily="34" charset="0"/>
              <a:buNone/>
              <a:defRPr/>
            </a:pPr>
            <a:r>
              <a:rPr lang="en-US" dirty="0" smtClean="0"/>
              <a:t>October 7,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5592763"/>
          </a:xfrm>
        </p:spPr>
        <p:txBody>
          <a:bodyPr rtlCol="0">
            <a:normAutofit/>
          </a:bodyPr>
          <a:lstStyle/>
          <a:p>
            <a:pPr marL="514350" indent="-514350" eaLnBrk="1" fontAlgn="auto" hangingPunct="1">
              <a:spcAft>
                <a:spcPts val="0"/>
              </a:spcAft>
              <a:buClr>
                <a:schemeClr val="tx1"/>
              </a:buClr>
              <a:buFont typeface="+mj-lt"/>
              <a:buAutoNum type="arabicPeriod"/>
              <a:defRPr/>
            </a:pPr>
            <a:r>
              <a:rPr lang="en-US" dirty="0" smtClean="0"/>
              <a:t>Teaching prerequisite skills, definitions, and strategies</a:t>
            </a:r>
          </a:p>
          <a:p>
            <a:pPr marL="514350" indent="-514350" eaLnBrk="1" fontAlgn="auto" hangingPunct="1">
              <a:spcAft>
                <a:spcPts val="0"/>
              </a:spcAft>
              <a:buClr>
                <a:schemeClr val="tx1"/>
              </a:buClr>
              <a:buFont typeface="+mj-lt"/>
              <a:buAutoNum type="arabicPeriod"/>
              <a:defRPr/>
            </a:pPr>
            <a:r>
              <a:rPr lang="en-US" dirty="0" smtClean="0"/>
              <a:t>Providing direct instruction in problem representation and solution</a:t>
            </a:r>
          </a:p>
          <a:p>
            <a:pPr marL="514350" indent="-514350" eaLnBrk="1" fontAlgn="auto" hangingPunct="1">
              <a:spcAft>
                <a:spcPts val="0"/>
              </a:spcAft>
              <a:buClr>
                <a:schemeClr val="tx1"/>
              </a:buClr>
              <a:buFont typeface="+mj-lt"/>
              <a:buAutoNum type="arabicPeriod"/>
              <a:defRPr/>
            </a:pPr>
            <a:r>
              <a:rPr lang="en-US" dirty="0" smtClean="0"/>
              <a:t>Providing direct instruction in self-monitoring procedures</a:t>
            </a:r>
          </a:p>
          <a:p>
            <a:pPr marL="514350" indent="-514350" eaLnBrk="1" fontAlgn="auto" hangingPunct="1">
              <a:spcAft>
                <a:spcPts val="0"/>
              </a:spcAft>
              <a:buClr>
                <a:schemeClr val="tx1"/>
              </a:buClr>
              <a:buFont typeface="+mj-lt"/>
              <a:buAutoNum type="arabicPeriod"/>
              <a:defRPr/>
            </a:pPr>
            <a:r>
              <a:rPr lang="en-US" dirty="0" smtClean="0"/>
              <a:t>Using organizers</a:t>
            </a:r>
          </a:p>
          <a:p>
            <a:pPr marL="514350" indent="-514350" eaLnBrk="1" fontAlgn="auto" hangingPunct="1">
              <a:spcAft>
                <a:spcPts val="0"/>
              </a:spcAft>
              <a:buClr>
                <a:schemeClr val="tx1"/>
              </a:buClr>
              <a:buFont typeface="+mj-lt"/>
              <a:buAutoNum type="arabicPeriod"/>
              <a:defRPr/>
            </a:pPr>
            <a:r>
              <a:rPr lang="en-US" dirty="0" smtClean="0"/>
              <a:t>Incorporating manipulatives</a:t>
            </a:r>
          </a:p>
          <a:p>
            <a:pPr marL="514350" indent="-514350" eaLnBrk="1" fontAlgn="auto" hangingPunct="1">
              <a:spcAft>
                <a:spcPts val="0"/>
              </a:spcAft>
              <a:buClr>
                <a:schemeClr val="tx1"/>
              </a:buClr>
              <a:buFont typeface="+mj-lt"/>
              <a:buAutoNum type="arabicPeriod"/>
              <a:defRPr/>
            </a:pPr>
            <a:r>
              <a:rPr lang="en-US" dirty="0" smtClean="0"/>
              <a:t>Teaching conceptual knowledge</a:t>
            </a:r>
          </a:p>
          <a:p>
            <a:pPr marL="514350" indent="-514350" eaLnBrk="1" fontAlgn="auto" hangingPunct="1">
              <a:spcAft>
                <a:spcPts val="0"/>
              </a:spcAft>
              <a:buClr>
                <a:schemeClr val="tx1"/>
              </a:buClr>
              <a:buFont typeface="+mj-lt"/>
              <a:buAutoNum type="arabicPeriod"/>
              <a:defRPr/>
            </a:pPr>
            <a:r>
              <a:rPr lang="en-US" dirty="0" smtClean="0"/>
              <a:t>Providing effective instruction</a:t>
            </a:r>
          </a:p>
        </p:txBody>
      </p:sp>
      <p:sp>
        <p:nvSpPr>
          <p:cNvPr id="4" name="TextBox 3"/>
          <p:cNvSpPr txBox="1"/>
          <p:nvPr/>
        </p:nvSpPr>
        <p:spPr>
          <a:xfrm>
            <a:off x="228600" y="0"/>
            <a:ext cx="8686800" cy="1846659"/>
          </a:xfrm>
          <a:prstGeom prst="rect">
            <a:avLst/>
          </a:prstGeom>
          <a:noFill/>
        </p:spPr>
        <p:txBody>
          <a:bodyPr wrap="square" rtlCol="0">
            <a:spAutoFit/>
          </a:bodyPr>
          <a:lstStyle/>
          <a:p>
            <a:r>
              <a:rPr lang="en-US" sz="3100" dirty="0" smtClean="0">
                <a:solidFill>
                  <a:schemeClr val="bg2">
                    <a:lumMod val="75000"/>
                  </a:schemeClr>
                </a:solidFill>
              </a:rPr>
              <a:t>7 critical components of successful interventions for teaching algebra to secondary students with LD (Maccini et al., 1999) </a:t>
            </a:r>
          </a:p>
          <a:p>
            <a:endParaRPr lang="en-US"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(Steele, 2002)</a:t>
            </a:r>
            <a:endParaRPr lang="en-US" dirty="0"/>
          </a:p>
        </p:txBody>
      </p:sp>
      <p:sp>
        <p:nvSpPr>
          <p:cNvPr id="3" name="Content Placeholder 2"/>
          <p:cNvSpPr>
            <a:spLocks noGrp="1"/>
          </p:cNvSpPr>
          <p:nvPr>
            <p:ph idx="1"/>
          </p:nvPr>
        </p:nvSpPr>
        <p:spPr>
          <a:xfrm>
            <a:off x="457200" y="1546591"/>
            <a:ext cx="8305800" cy="5082809"/>
          </a:xfrm>
        </p:spPr>
        <p:txBody>
          <a:bodyPr>
            <a:normAutofit fontScale="85000" lnSpcReduction="20000"/>
          </a:bodyPr>
          <a:lstStyle/>
          <a:p>
            <a:r>
              <a:rPr lang="en-US" dirty="0" smtClean="0"/>
              <a:t>Present advance organizers</a:t>
            </a:r>
          </a:p>
          <a:p>
            <a:endParaRPr lang="en-US" dirty="0" smtClean="0"/>
          </a:p>
          <a:p>
            <a:r>
              <a:rPr lang="en-US" dirty="0" smtClean="0"/>
              <a:t>Review prerequisite skills or concepts no matter how long ago they were taught</a:t>
            </a:r>
          </a:p>
          <a:p>
            <a:endParaRPr lang="en-US" dirty="0" smtClean="0"/>
          </a:p>
          <a:p>
            <a:r>
              <a:rPr lang="en-US" dirty="0" smtClean="0"/>
              <a:t>Model procedures enough times for clarity</a:t>
            </a:r>
          </a:p>
          <a:p>
            <a:endParaRPr lang="en-US" dirty="0" smtClean="0"/>
          </a:p>
          <a:p>
            <a:r>
              <a:rPr lang="en-US" dirty="0" smtClean="0"/>
              <a:t>Use step-by-step procedures</a:t>
            </a:r>
          </a:p>
          <a:p>
            <a:endParaRPr lang="en-US" dirty="0" smtClean="0"/>
          </a:p>
          <a:p>
            <a:r>
              <a:rPr lang="en-US" dirty="0" smtClean="0"/>
              <a:t>Provide sufficient guided and independent practice </a:t>
            </a:r>
          </a:p>
          <a:p>
            <a:endParaRPr lang="en-US" dirty="0" smtClean="0"/>
          </a:p>
          <a:p>
            <a:r>
              <a:rPr lang="en-US" dirty="0" smtClean="0"/>
              <a:t>Teach the skill of generalization specifically and directly</a:t>
            </a:r>
          </a:p>
          <a:p>
            <a:endParaRPr lang="en-US" dirty="0" smtClean="0"/>
          </a:p>
          <a:p>
            <a:r>
              <a:rPr lang="en-US" dirty="0" smtClean="0"/>
              <a:t>Use real life and meaningful examples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Strategies continued</a:t>
            </a:r>
            <a:endParaRPr lang="en-US" dirty="0"/>
          </a:p>
        </p:txBody>
      </p:sp>
      <p:sp>
        <p:nvSpPr>
          <p:cNvPr id="3" name="Content Placeholder 2"/>
          <p:cNvSpPr>
            <a:spLocks noGrp="1"/>
          </p:cNvSpPr>
          <p:nvPr>
            <p:ph idx="1"/>
          </p:nvPr>
        </p:nvSpPr>
        <p:spPr>
          <a:xfrm>
            <a:off x="457200" y="1524000"/>
            <a:ext cx="8382000" cy="5082809"/>
          </a:xfrm>
        </p:spPr>
        <p:txBody>
          <a:bodyPr>
            <a:normAutofit fontScale="92500" lnSpcReduction="10000"/>
          </a:bodyPr>
          <a:lstStyle/>
          <a:p>
            <a:r>
              <a:rPr lang="en-US" dirty="0" smtClean="0"/>
              <a:t>Focus on essential ideas for connections and foundations</a:t>
            </a:r>
          </a:p>
          <a:p>
            <a:endParaRPr lang="en-US" dirty="0" smtClean="0"/>
          </a:p>
          <a:p>
            <a:r>
              <a:rPr lang="en-US" dirty="0" smtClean="0"/>
              <a:t>Use mnemonic strategies</a:t>
            </a:r>
          </a:p>
          <a:p>
            <a:endParaRPr lang="en-US" dirty="0" smtClean="0"/>
          </a:p>
          <a:p>
            <a:r>
              <a:rPr lang="en-US" dirty="0" smtClean="0"/>
              <a:t>Teach self-questioning and self-monitoring</a:t>
            </a:r>
          </a:p>
          <a:p>
            <a:endParaRPr lang="en-US" dirty="0" smtClean="0"/>
          </a:p>
          <a:p>
            <a:r>
              <a:rPr lang="en-US" dirty="0" smtClean="0"/>
              <a:t>Teach and practice the use of visual aids</a:t>
            </a:r>
          </a:p>
          <a:p>
            <a:endParaRPr lang="en-US" dirty="0" smtClean="0"/>
          </a:p>
          <a:p>
            <a:r>
              <a:rPr lang="en-US" dirty="0" smtClean="0"/>
              <a:t>Teach gradually from the concrete to the abstract</a:t>
            </a:r>
          </a:p>
          <a:p>
            <a:endParaRPr lang="en-US" dirty="0" smtClean="0"/>
          </a:p>
          <a:p>
            <a:r>
              <a:rPr lang="en-US" dirty="0" smtClean="0"/>
              <a:t>Use cooperative learning groups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Teach Prerequisite Skills</a:t>
            </a:r>
          </a:p>
        </p:txBody>
      </p:sp>
      <p:sp>
        <p:nvSpPr>
          <p:cNvPr id="9219" name="Content Placeholder 2"/>
          <p:cNvSpPr>
            <a:spLocks noGrp="1"/>
          </p:cNvSpPr>
          <p:nvPr>
            <p:ph idx="1"/>
          </p:nvPr>
        </p:nvSpPr>
        <p:spPr>
          <a:xfrm>
            <a:off x="457200" y="1600200"/>
            <a:ext cx="8229600" cy="4191000"/>
          </a:xfrm>
        </p:spPr>
        <p:txBody>
          <a:bodyPr/>
          <a:lstStyle/>
          <a:p>
            <a:pPr eaLnBrk="1" hangingPunct="1"/>
            <a:r>
              <a:rPr lang="en-US" dirty="0" smtClean="0"/>
              <a:t>Before introducing a new concept, use quizzes or reviews to determine if students have the necessary prerequisite skills</a:t>
            </a:r>
          </a:p>
          <a:p>
            <a:pPr eaLnBrk="1" hangingPunct="1"/>
            <a:endParaRPr lang="en-US" dirty="0" smtClean="0"/>
          </a:p>
          <a:p>
            <a:pPr eaLnBrk="1" hangingPunct="1"/>
            <a:r>
              <a:rPr lang="en-US" dirty="0" smtClean="0"/>
              <a:t>Mnemonic strategies are effective with older students with mild disabilities</a:t>
            </a:r>
          </a:p>
          <a:p>
            <a:pPr eaLnBrk="1" hangingPunct="1"/>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3" name="Picture 11" descr="http://www.quallo.com/gold-star.png"/>
          <p:cNvPicPr>
            <a:picLocks noChangeAspect="1" noChangeArrowheads="1"/>
          </p:cNvPicPr>
          <p:nvPr/>
        </p:nvPicPr>
        <p:blipFill>
          <a:blip r:embed="rId3" cstate="print"/>
          <a:srcRect/>
          <a:stretch>
            <a:fillRect/>
          </a:stretch>
        </p:blipFill>
        <p:spPr bwMode="auto">
          <a:xfrm rot="-460325">
            <a:off x="419100" y="4914900"/>
            <a:ext cx="1828800" cy="1828800"/>
          </a:xfrm>
          <a:prstGeom prst="rect">
            <a:avLst/>
          </a:prstGeom>
          <a:noFill/>
          <a:ln w="9525">
            <a:noFill/>
            <a:miter lim="800000"/>
            <a:headEnd/>
            <a:tailEnd/>
          </a:ln>
        </p:spPr>
      </p:pic>
      <p:sp>
        <p:nvSpPr>
          <p:cNvPr id="4" name="Rectangle 3"/>
          <p:cNvSpPr/>
          <p:nvPr/>
        </p:nvSpPr>
        <p:spPr>
          <a:xfrm>
            <a:off x="228600" y="152400"/>
            <a:ext cx="511679"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S</a:t>
            </a:r>
          </a:p>
          <a:p>
            <a:pPr algn="ctr" fontAlgn="auto">
              <a:spcBef>
                <a:spcPts val="0"/>
              </a:spcBef>
              <a:spcAft>
                <a:spcPts val="0"/>
              </a:spcAft>
              <a:defRPr/>
            </a:pP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endParaRPr>
          </a:p>
        </p:txBody>
      </p:sp>
      <p:sp>
        <p:nvSpPr>
          <p:cNvPr id="10245" name="TextBox 5"/>
          <p:cNvSpPr txBox="1">
            <a:spLocks noChangeArrowheads="1"/>
          </p:cNvSpPr>
          <p:nvPr/>
        </p:nvSpPr>
        <p:spPr bwMode="auto">
          <a:xfrm>
            <a:off x="685800" y="533400"/>
            <a:ext cx="8153400" cy="707886"/>
          </a:xfrm>
          <a:prstGeom prst="rect">
            <a:avLst/>
          </a:prstGeom>
          <a:noFill/>
          <a:ln w="9525">
            <a:noFill/>
            <a:miter lim="800000"/>
            <a:headEnd/>
            <a:tailEnd/>
          </a:ln>
        </p:spPr>
        <p:txBody>
          <a:bodyPr>
            <a:spAutoFit/>
          </a:bodyPr>
          <a:lstStyle/>
          <a:p>
            <a:r>
              <a:rPr lang="en-US" sz="2000" b="1" dirty="0" err="1">
                <a:solidFill>
                  <a:schemeClr val="bg1"/>
                </a:solidFill>
                <a:latin typeface="Calibri" pitchFamily="34" charset="0"/>
              </a:rPr>
              <a:t>earch</a:t>
            </a:r>
            <a:r>
              <a:rPr lang="en-US" sz="2000" b="1" dirty="0">
                <a:solidFill>
                  <a:schemeClr val="bg1"/>
                </a:solidFill>
                <a:latin typeface="Calibri" pitchFamily="34" charset="0"/>
              </a:rPr>
              <a:t> the word problem – read it carefully, write down facts and known information</a:t>
            </a:r>
          </a:p>
        </p:txBody>
      </p:sp>
      <p:sp>
        <p:nvSpPr>
          <p:cNvPr id="7" name="Rectangle 6"/>
          <p:cNvSpPr/>
          <p:nvPr/>
        </p:nvSpPr>
        <p:spPr>
          <a:xfrm>
            <a:off x="228600" y="1219200"/>
            <a:ext cx="52770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T</a:t>
            </a:r>
          </a:p>
        </p:txBody>
      </p:sp>
      <p:sp>
        <p:nvSpPr>
          <p:cNvPr id="10247" name="TextBox 7"/>
          <p:cNvSpPr txBox="1">
            <a:spLocks noChangeArrowheads="1"/>
          </p:cNvSpPr>
          <p:nvPr/>
        </p:nvSpPr>
        <p:spPr bwMode="auto">
          <a:xfrm>
            <a:off x="685800" y="1447800"/>
            <a:ext cx="8534400" cy="1015663"/>
          </a:xfrm>
          <a:prstGeom prst="rect">
            <a:avLst/>
          </a:prstGeom>
          <a:noFill/>
          <a:ln w="9525">
            <a:noFill/>
            <a:miter lim="800000"/>
            <a:headEnd/>
            <a:tailEnd/>
          </a:ln>
        </p:spPr>
        <p:txBody>
          <a:bodyPr>
            <a:spAutoFit/>
          </a:bodyPr>
          <a:lstStyle/>
          <a:p>
            <a:r>
              <a:rPr lang="en-US" sz="2000" b="1" dirty="0" err="1">
                <a:solidFill>
                  <a:schemeClr val="bg1"/>
                </a:solidFill>
                <a:latin typeface="Calibri" pitchFamily="34" charset="0"/>
              </a:rPr>
              <a:t>ranslate</a:t>
            </a:r>
            <a:r>
              <a:rPr lang="en-US" sz="2000" b="1" dirty="0">
                <a:solidFill>
                  <a:schemeClr val="bg1"/>
                </a:solidFill>
                <a:latin typeface="Calibri" pitchFamily="34" charset="0"/>
              </a:rPr>
              <a:t> the words into an equation in picture form – choose a variable, identify the operation , and represent the problem through manipulatives or picture form</a:t>
            </a:r>
          </a:p>
        </p:txBody>
      </p:sp>
      <p:sp>
        <p:nvSpPr>
          <p:cNvPr id="9" name="Rectangle 8"/>
          <p:cNvSpPr/>
          <p:nvPr/>
        </p:nvSpPr>
        <p:spPr>
          <a:xfrm>
            <a:off x="228600" y="2353270"/>
            <a:ext cx="60465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A</a:t>
            </a:r>
          </a:p>
        </p:txBody>
      </p:sp>
      <p:sp>
        <p:nvSpPr>
          <p:cNvPr id="10" name="Rectangle 9"/>
          <p:cNvSpPr/>
          <p:nvPr/>
        </p:nvSpPr>
        <p:spPr>
          <a:xfrm>
            <a:off x="228600" y="3276600"/>
            <a:ext cx="574196"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R</a:t>
            </a:r>
          </a:p>
        </p:txBody>
      </p:sp>
      <p:sp>
        <p:nvSpPr>
          <p:cNvPr id="10250" name="TextBox 7"/>
          <p:cNvSpPr txBox="1">
            <a:spLocks noChangeArrowheads="1"/>
          </p:cNvSpPr>
          <p:nvPr/>
        </p:nvSpPr>
        <p:spPr bwMode="auto">
          <a:xfrm>
            <a:off x="762000" y="2743200"/>
            <a:ext cx="6248400" cy="400110"/>
          </a:xfrm>
          <a:prstGeom prst="rect">
            <a:avLst/>
          </a:prstGeom>
          <a:noFill/>
          <a:ln w="9525">
            <a:noFill/>
            <a:miter lim="800000"/>
            <a:headEnd/>
            <a:tailEnd/>
          </a:ln>
        </p:spPr>
        <p:txBody>
          <a:bodyPr>
            <a:spAutoFit/>
          </a:bodyPr>
          <a:lstStyle/>
          <a:p>
            <a:r>
              <a:rPr lang="en-US" sz="2000" b="1" dirty="0" err="1">
                <a:solidFill>
                  <a:schemeClr val="bg1"/>
                </a:solidFill>
                <a:latin typeface="Calibri" pitchFamily="34" charset="0"/>
              </a:rPr>
              <a:t>nswer</a:t>
            </a:r>
            <a:r>
              <a:rPr lang="en-US" sz="2000" b="1" dirty="0">
                <a:solidFill>
                  <a:schemeClr val="bg1"/>
                </a:solidFill>
                <a:latin typeface="Calibri" pitchFamily="34" charset="0"/>
              </a:rPr>
              <a:t> the problem.</a:t>
            </a:r>
          </a:p>
        </p:txBody>
      </p:sp>
      <p:sp>
        <p:nvSpPr>
          <p:cNvPr id="10251" name="TextBox 7"/>
          <p:cNvSpPr txBox="1">
            <a:spLocks noChangeArrowheads="1"/>
          </p:cNvSpPr>
          <p:nvPr/>
        </p:nvSpPr>
        <p:spPr bwMode="auto">
          <a:xfrm>
            <a:off x="685800" y="3657600"/>
            <a:ext cx="7924800" cy="707886"/>
          </a:xfrm>
          <a:prstGeom prst="rect">
            <a:avLst/>
          </a:prstGeom>
          <a:noFill/>
          <a:ln w="9525">
            <a:noFill/>
            <a:miter lim="800000"/>
            <a:headEnd/>
            <a:tailEnd/>
          </a:ln>
        </p:spPr>
        <p:txBody>
          <a:bodyPr>
            <a:spAutoFit/>
          </a:bodyPr>
          <a:lstStyle/>
          <a:p>
            <a:r>
              <a:rPr lang="en-US" sz="2000" b="1" dirty="0" err="1">
                <a:solidFill>
                  <a:schemeClr val="bg1"/>
                </a:solidFill>
                <a:latin typeface="Calibri" pitchFamily="34" charset="0"/>
              </a:rPr>
              <a:t>eview</a:t>
            </a:r>
            <a:r>
              <a:rPr lang="en-US" sz="2000" b="1" dirty="0">
                <a:solidFill>
                  <a:schemeClr val="bg1"/>
                </a:solidFill>
                <a:latin typeface="Calibri" pitchFamily="34" charset="0"/>
              </a:rPr>
              <a:t> the solution (i.e., reread the problem, check the reasonableness of the answer</a:t>
            </a:r>
          </a:p>
        </p:txBody>
      </p:sp>
      <p:pic>
        <p:nvPicPr>
          <p:cNvPr id="10253" name="Picture 13" descr="http://memorylaneminis.com/shop/images/blue-star.JPG"/>
          <p:cNvPicPr>
            <a:picLocks noChangeAspect="1" noChangeArrowheads="1"/>
          </p:cNvPicPr>
          <p:nvPr/>
        </p:nvPicPr>
        <p:blipFill>
          <a:blip r:embed="rId4" cstate="print"/>
          <a:srcRect/>
          <a:stretch>
            <a:fillRect/>
          </a:stretch>
        </p:blipFill>
        <p:spPr bwMode="auto">
          <a:xfrm rot="-1481932">
            <a:off x="2295525" y="5046663"/>
            <a:ext cx="1322388" cy="1228725"/>
          </a:xfrm>
          <a:prstGeom prst="rect">
            <a:avLst/>
          </a:prstGeom>
          <a:noFill/>
          <a:ln w="9525">
            <a:noFill/>
            <a:miter lim="800000"/>
            <a:headEnd/>
            <a:tailEnd/>
          </a:ln>
        </p:spPr>
      </p:pic>
      <p:pic>
        <p:nvPicPr>
          <p:cNvPr id="10254" name="Picture 11" descr="http://www.quallo.com/gold-star.png"/>
          <p:cNvPicPr>
            <a:picLocks noChangeAspect="1" noChangeArrowheads="1"/>
          </p:cNvPicPr>
          <p:nvPr/>
        </p:nvPicPr>
        <p:blipFill>
          <a:blip r:embed="rId5" cstate="print"/>
          <a:srcRect/>
          <a:stretch>
            <a:fillRect/>
          </a:stretch>
        </p:blipFill>
        <p:spPr bwMode="auto">
          <a:xfrm rot="1336116">
            <a:off x="3629025" y="5686425"/>
            <a:ext cx="765175" cy="765175"/>
          </a:xfrm>
          <a:prstGeom prst="rect">
            <a:avLst/>
          </a:prstGeom>
          <a:noFill/>
          <a:ln w="9525">
            <a:noFill/>
            <a:miter lim="800000"/>
            <a:headEnd/>
            <a:tailEnd/>
          </a:ln>
        </p:spPr>
      </p:pic>
      <p:pic>
        <p:nvPicPr>
          <p:cNvPr id="10255" name="Picture 13" descr="http://memorylaneminis.com/shop/images/blue-star.JPG"/>
          <p:cNvPicPr>
            <a:picLocks noChangeAspect="1" noChangeArrowheads="1"/>
          </p:cNvPicPr>
          <p:nvPr/>
        </p:nvPicPr>
        <p:blipFill>
          <a:blip r:embed="rId4" cstate="print"/>
          <a:srcRect/>
          <a:stretch>
            <a:fillRect/>
          </a:stretch>
        </p:blipFill>
        <p:spPr bwMode="auto">
          <a:xfrm rot="1359811">
            <a:off x="4576763" y="5041900"/>
            <a:ext cx="1322387" cy="1227138"/>
          </a:xfrm>
          <a:prstGeom prst="rect">
            <a:avLst/>
          </a:prstGeom>
          <a:noFill/>
          <a:ln w="9525">
            <a:noFill/>
            <a:miter lim="800000"/>
            <a:headEnd/>
            <a:tailEnd/>
          </a:ln>
        </p:spPr>
      </p:pic>
      <p:pic>
        <p:nvPicPr>
          <p:cNvPr id="10256" name="Picture 11" descr="http://www.quallo.com/gold-star.png"/>
          <p:cNvPicPr>
            <a:picLocks noChangeAspect="1" noChangeArrowheads="1"/>
          </p:cNvPicPr>
          <p:nvPr/>
        </p:nvPicPr>
        <p:blipFill>
          <a:blip r:embed="rId3" cstate="print"/>
          <a:srcRect/>
          <a:stretch>
            <a:fillRect/>
          </a:stretch>
        </p:blipFill>
        <p:spPr bwMode="auto">
          <a:xfrm rot="-460325">
            <a:off x="7200900" y="4762500"/>
            <a:ext cx="1828800" cy="1828800"/>
          </a:xfrm>
          <a:prstGeom prst="rect">
            <a:avLst/>
          </a:prstGeom>
          <a:noFill/>
          <a:ln w="9525">
            <a:noFill/>
            <a:miter lim="800000"/>
            <a:headEnd/>
            <a:tailEnd/>
          </a:ln>
        </p:spPr>
      </p:pic>
      <p:pic>
        <p:nvPicPr>
          <p:cNvPr id="10257" name="Picture 11" descr="http://www.quallo.com/gold-star.png"/>
          <p:cNvPicPr>
            <a:picLocks noChangeAspect="1" noChangeArrowheads="1"/>
          </p:cNvPicPr>
          <p:nvPr/>
        </p:nvPicPr>
        <p:blipFill>
          <a:blip r:embed="rId5" cstate="print"/>
          <a:srcRect/>
          <a:stretch>
            <a:fillRect/>
          </a:stretch>
        </p:blipFill>
        <p:spPr bwMode="auto">
          <a:xfrm rot="1336116">
            <a:off x="6059488" y="5602288"/>
            <a:ext cx="765175" cy="76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3" cstate="print"/>
          <a:srcRect l="43985" t="22041" r="25987" b="9744"/>
          <a:stretch>
            <a:fillRect/>
          </a:stretch>
        </p:blipFill>
        <p:spPr bwMode="auto">
          <a:xfrm>
            <a:off x="1981200" y="381000"/>
            <a:ext cx="52578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990600" y="1676400"/>
          <a:ext cx="7086600" cy="5181600"/>
        </p:xfrm>
        <a:graphic>
          <a:graphicData uri="http://schemas.openxmlformats.org/drawingml/2006/table">
            <a:tbl>
              <a:tblPr/>
              <a:tblGrid>
                <a:gridCol w="3543300"/>
                <a:gridCol w="3543300"/>
              </a:tblGrid>
              <a:tr h="5181600">
                <a:tc>
                  <a:txBody>
                    <a:bodyPr/>
                    <a:lstStyle/>
                    <a:p>
                      <a:r>
                        <a:rPr lang="en-US" sz="1600" b="1" dirty="0"/>
                        <a:t>Strategy </a:t>
                      </a:r>
                      <a:r>
                        <a:rPr lang="en-US" sz="1600" b="1" dirty="0" smtClean="0"/>
                        <a:t>Questions</a:t>
                      </a:r>
                    </a:p>
                    <a:p>
                      <a:r>
                        <a:rPr lang="en-US" sz="1600" dirty="0" smtClean="0"/>
                        <a:t> </a:t>
                      </a:r>
                      <a:endParaRPr lang="en-US" sz="1600" dirty="0"/>
                    </a:p>
                    <a:p>
                      <a:r>
                        <a:rPr lang="en-US" sz="1600" b="1" dirty="0"/>
                        <a:t>S</a:t>
                      </a:r>
                      <a:r>
                        <a:rPr lang="en-US" sz="1600" dirty="0"/>
                        <a:t> </a:t>
                      </a:r>
                      <a:r>
                        <a:rPr lang="en-US" sz="1600" dirty="0" err="1"/>
                        <a:t>earch</a:t>
                      </a:r>
                      <a:r>
                        <a:rPr lang="en-US" sz="1600" dirty="0"/>
                        <a:t> the word problem </a:t>
                      </a:r>
                    </a:p>
                    <a:p>
                      <a:r>
                        <a:rPr lang="en-US" sz="1600" dirty="0" smtClean="0"/>
                        <a:t>   (</a:t>
                      </a:r>
                      <a:r>
                        <a:rPr lang="en-US" sz="1600" dirty="0"/>
                        <a:t>a) Read the problem carefully </a:t>
                      </a:r>
                    </a:p>
                    <a:p>
                      <a:r>
                        <a:rPr lang="en-US" sz="1600" dirty="0" smtClean="0"/>
                        <a:t>   (</a:t>
                      </a:r>
                      <a:r>
                        <a:rPr lang="en-US" sz="1600" dirty="0"/>
                        <a:t>b) Ask yourself questions: “What do I </a:t>
                      </a:r>
                      <a:r>
                        <a:rPr lang="en-US" sz="1600" dirty="0" smtClean="0"/>
                        <a:t>  </a:t>
                      </a:r>
                    </a:p>
                    <a:p>
                      <a:r>
                        <a:rPr lang="en-US" sz="1600" baseline="0" dirty="0" smtClean="0"/>
                        <a:t>    </a:t>
                      </a:r>
                      <a:r>
                        <a:rPr lang="en-US" sz="1600" dirty="0" smtClean="0"/>
                        <a:t>know</a:t>
                      </a:r>
                      <a:r>
                        <a:rPr lang="en-US" sz="1600" dirty="0"/>
                        <a:t>? What do I need to find?</a:t>
                      </a:r>
                    </a:p>
                    <a:p>
                      <a:r>
                        <a:rPr lang="en-US" sz="1600" dirty="0" smtClean="0"/>
                        <a:t>   (</a:t>
                      </a:r>
                      <a:r>
                        <a:rPr lang="en-US" sz="1600" dirty="0"/>
                        <a:t>c) Write down the facts </a:t>
                      </a:r>
                    </a:p>
                    <a:p>
                      <a:endParaRPr lang="en-US" sz="1600" b="1" dirty="0" smtClean="0"/>
                    </a:p>
                    <a:p>
                      <a:r>
                        <a:rPr lang="en-US" sz="1600" b="1" dirty="0" smtClean="0"/>
                        <a:t>T</a:t>
                      </a:r>
                      <a:r>
                        <a:rPr lang="en-US" sz="1600" dirty="0" smtClean="0"/>
                        <a:t> </a:t>
                      </a:r>
                      <a:r>
                        <a:rPr lang="en-US" sz="1600" dirty="0" err="1"/>
                        <a:t>ranslate</a:t>
                      </a:r>
                      <a:r>
                        <a:rPr lang="en-US" sz="1600" dirty="0"/>
                        <a:t> the words into an equation in picture form </a:t>
                      </a:r>
                    </a:p>
                    <a:p>
                      <a:endParaRPr lang="en-US" sz="1600" b="1" dirty="0" smtClean="0"/>
                    </a:p>
                    <a:p>
                      <a:r>
                        <a:rPr lang="en-US" sz="1600" b="1" dirty="0" smtClean="0"/>
                        <a:t>A</a:t>
                      </a:r>
                      <a:r>
                        <a:rPr lang="en-US" sz="1600" dirty="0" smtClean="0"/>
                        <a:t> </a:t>
                      </a:r>
                      <a:r>
                        <a:rPr lang="en-US" sz="1600" dirty="0" err="1"/>
                        <a:t>nswer</a:t>
                      </a:r>
                      <a:r>
                        <a:rPr lang="en-US" sz="1600" dirty="0"/>
                        <a:t> the problem</a:t>
                      </a:r>
                    </a:p>
                    <a:p>
                      <a:endParaRPr lang="en-US" sz="1600" b="1" dirty="0" smtClean="0"/>
                    </a:p>
                    <a:p>
                      <a:r>
                        <a:rPr lang="en-US" sz="1600" b="1" dirty="0" smtClean="0"/>
                        <a:t>R</a:t>
                      </a:r>
                      <a:r>
                        <a:rPr lang="en-US" sz="1600" dirty="0" smtClean="0"/>
                        <a:t> </a:t>
                      </a:r>
                      <a:r>
                        <a:rPr lang="en-US" sz="1600" dirty="0" err="1"/>
                        <a:t>eview</a:t>
                      </a:r>
                      <a:r>
                        <a:rPr lang="en-US" sz="1600" dirty="0"/>
                        <a:t> the Solution </a:t>
                      </a:r>
                    </a:p>
                    <a:p>
                      <a:r>
                        <a:rPr lang="en-US" sz="1600" dirty="0" smtClean="0"/>
                        <a:t>   (</a:t>
                      </a:r>
                      <a:r>
                        <a:rPr lang="en-US" sz="1600" dirty="0"/>
                        <a:t>a) Reread the problem </a:t>
                      </a:r>
                    </a:p>
                    <a:p>
                      <a:r>
                        <a:rPr lang="en-US" sz="1600" dirty="0" smtClean="0"/>
                        <a:t>   (</a:t>
                      </a:r>
                      <a:r>
                        <a:rPr lang="en-US" sz="1600" dirty="0"/>
                        <a:t>b) Ask yourself questions: “Does the </a:t>
                      </a:r>
                      <a:endParaRPr lang="en-US" sz="1600" dirty="0" smtClean="0"/>
                    </a:p>
                    <a:p>
                      <a:r>
                        <a:rPr lang="en-US" sz="1600" baseline="0" dirty="0" smtClean="0"/>
                        <a:t>    </a:t>
                      </a:r>
                      <a:r>
                        <a:rPr lang="en-US" sz="1600" dirty="0" smtClean="0"/>
                        <a:t>answer </a:t>
                      </a:r>
                      <a:r>
                        <a:rPr lang="en-US" sz="1600" dirty="0"/>
                        <a:t>make sense? Why?</a:t>
                      </a:r>
                    </a:p>
                    <a:p>
                      <a:r>
                        <a:rPr lang="en-US" sz="1600" dirty="0" smtClean="0"/>
                        <a:t>   (</a:t>
                      </a:r>
                      <a:r>
                        <a:rPr lang="en-US" sz="1600" dirty="0"/>
                        <a:t>c) Check the answer</a:t>
                      </a:r>
                    </a:p>
                    <a:p>
                      <a:r>
                        <a:rPr lang="en-US" sz="1600" dirty="0"/>
                        <a:t> </a:t>
                      </a:r>
                    </a:p>
                  </a:txBody>
                  <a:tcPr marL="16467" marR="16467" marT="16467" marB="16467">
                    <a:lnL>
                      <a:noFill/>
                    </a:lnL>
                    <a:lnR>
                      <a:noFill/>
                    </a:lnR>
                    <a:lnT>
                      <a:noFill/>
                    </a:lnT>
                    <a:lnB>
                      <a:noFill/>
                    </a:lnB>
                  </a:tcPr>
                </a:tc>
                <a:tc>
                  <a:txBody>
                    <a:bodyPr/>
                    <a:lstStyle/>
                    <a:p>
                      <a:endParaRPr lang="en-US" sz="1600" dirty="0"/>
                    </a:p>
                    <a:p>
                      <a:r>
                        <a:rPr lang="en-US" sz="1600" dirty="0"/>
                        <a:t>  </a:t>
                      </a:r>
                    </a:p>
                    <a:p>
                      <a:endParaRPr lang="en-US" sz="1600" i="1" dirty="0" smtClean="0"/>
                    </a:p>
                    <a:p>
                      <a:endParaRPr lang="en-US" sz="1600" i="1" dirty="0" smtClean="0"/>
                    </a:p>
                    <a:p>
                      <a:endParaRPr lang="en-US" sz="1600" i="1" dirty="0" smtClean="0"/>
                    </a:p>
                    <a:p>
                      <a:r>
                        <a:rPr lang="en-US" sz="1600" i="1" dirty="0" smtClean="0"/>
                        <a:t>I </a:t>
                      </a:r>
                      <a:r>
                        <a:rPr lang="en-US" sz="1600" i="1" dirty="0"/>
                        <a:t>know I have two temperatures</a:t>
                      </a:r>
                      <a:r>
                        <a:rPr lang="en-US" sz="1600" dirty="0"/>
                        <a:t> : </a:t>
                      </a:r>
                    </a:p>
                    <a:p>
                      <a:endParaRPr lang="en-US" sz="1600" i="1" dirty="0" smtClean="0"/>
                    </a:p>
                    <a:p>
                      <a:endParaRPr lang="en-US" sz="1600" i="1" dirty="0" smtClean="0"/>
                    </a:p>
                    <a:p>
                      <a:endParaRPr lang="en-US" sz="1600" i="1" dirty="0" smtClean="0"/>
                    </a:p>
                    <a:p>
                      <a:endParaRPr lang="en-US" sz="1600" i="1" dirty="0" smtClean="0"/>
                    </a:p>
                    <a:p>
                      <a:endParaRPr lang="en-US" sz="1600" i="1" dirty="0" smtClean="0"/>
                    </a:p>
                    <a:p>
                      <a:endParaRPr lang="en-US" sz="1600" i="1" dirty="0" smtClean="0"/>
                    </a:p>
                    <a:p>
                      <a:endParaRPr lang="en-US" sz="1600" i="1" dirty="0" smtClean="0"/>
                    </a:p>
                    <a:p>
                      <a:endParaRPr lang="en-US" sz="1600" i="1" dirty="0" smtClean="0"/>
                    </a:p>
                    <a:p>
                      <a:r>
                        <a:rPr lang="en-US" sz="1600" i="1" dirty="0" smtClean="0"/>
                        <a:t>I </a:t>
                      </a:r>
                      <a:r>
                        <a:rPr lang="en-US" sz="1600" i="1" dirty="0"/>
                        <a:t>can cancel –8 and +8, which leaves me with +9 tiles remaining, therefore, </a:t>
                      </a:r>
                      <a:endParaRPr lang="en-US" sz="1600" dirty="0"/>
                    </a:p>
                    <a:p>
                      <a:r>
                        <a:rPr lang="en-US" sz="1600" i="1" dirty="0"/>
                        <a:t>(-8 ° F+ (+17 ° F) = +9 ° F</a:t>
                      </a:r>
                      <a:endParaRPr lang="en-US" sz="1600" dirty="0"/>
                    </a:p>
                    <a:p>
                      <a:r>
                        <a:rPr lang="en-US" sz="1600" dirty="0"/>
                        <a:t/>
                      </a:r>
                      <a:br>
                        <a:rPr lang="en-US" sz="1600" dirty="0"/>
                      </a:br>
                      <a:r>
                        <a:rPr lang="en-US" sz="1600" i="1" dirty="0"/>
                        <a:t>I checked my answer </a:t>
                      </a:r>
                      <a:endParaRPr lang="en-US" sz="1600" dirty="0"/>
                    </a:p>
                    <a:p>
                      <a:r>
                        <a:rPr lang="en-US" sz="1600" i="1" dirty="0"/>
                        <a:t>(+9 remains when I cancel –8 and +8 and I keep my units of 9 ° F) </a:t>
                      </a:r>
                      <a:endParaRPr lang="en-US" sz="1600" dirty="0"/>
                    </a:p>
                  </a:txBody>
                  <a:tcPr marL="16467" marR="16467" marT="16467" marB="16467">
                    <a:lnL>
                      <a:noFill/>
                    </a:lnL>
                    <a:lnR>
                      <a:noFill/>
                    </a:lnR>
                    <a:lnT>
                      <a:noFill/>
                    </a:lnT>
                    <a:lnB>
                      <a:noFill/>
                    </a:lnB>
                  </a:tcPr>
                </a:tc>
              </a:tr>
            </a:tbl>
          </a:graphicData>
        </a:graphic>
      </p:graphicFrame>
      <p:sp>
        <p:nvSpPr>
          <p:cNvPr id="77825" name="Rectangle 1"/>
          <p:cNvSpPr>
            <a:spLocks noChangeArrowheads="1"/>
          </p:cNvSpPr>
          <p:nvPr/>
        </p:nvSpPr>
        <p:spPr bwMode="auto">
          <a:xfrm>
            <a:off x="0" y="61438"/>
            <a:ext cx="91440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accent1"/>
                </a:solidFill>
                <a:effectLst/>
                <a:latin typeface="Arial" charset="0"/>
                <a:cs typeface="Arial" charset="0"/>
              </a:rPr>
              <a:t>Problem: </a:t>
            </a:r>
            <a:r>
              <a:rPr kumimoji="0" lang="en-US" sz="2200" i="0" u="none" strike="noStrike" cap="none" normalizeH="0" baseline="0" dirty="0" smtClean="0">
                <a:ln>
                  <a:noFill/>
                </a:ln>
                <a:solidFill>
                  <a:schemeClr val="accent1"/>
                </a:solidFill>
                <a:effectLst/>
                <a:latin typeface="Arial" charset="0"/>
                <a:cs typeface="Arial" charset="0"/>
              </a:rPr>
              <a:t>On a certain morning in College Park, Maryland, the low temperature was -8 °F, and the temperature increased by 17 °F by the afternoon. What was the temperature in the afternoon that</a:t>
            </a:r>
            <a:r>
              <a:rPr kumimoji="0" lang="en-US" sz="2200" i="0" u="none" strike="noStrike" cap="none" normalizeH="0" dirty="0" smtClean="0">
                <a:ln>
                  <a:noFill/>
                </a:ln>
                <a:solidFill>
                  <a:schemeClr val="accent1"/>
                </a:solidFill>
                <a:effectLst/>
                <a:latin typeface="Arial" charset="0"/>
                <a:cs typeface="Arial" charset="0"/>
              </a:rPr>
              <a:t> </a:t>
            </a:r>
            <a:r>
              <a:rPr kumimoji="0" lang="en-US" sz="2200" i="0" u="none" strike="noStrike" cap="none" normalizeH="0" baseline="0" dirty="0" smtClean="0">
                <a:ln>
                  <a:noFill/>
                </a:ln>
                <a:solidFill>
                  <a:schemeClr val="accent1"/>
                </a:solidFill>
                <a:effectLst/>
                <a:latin typeface="Arial" charset="0"/>
                <a:cs typeface="Arial" charset="0"/>
              </a:rPr>
              <a:t>day?  </a:t>
            </a:r>
            <a:r>
              <a:rPr kumimoji="0" lang="en-US" sz="2400" i="0" u="none" strike="noStrike" cap="none" normalizeH="0" baseline="0" dirty="0" smtClean="0">
                <a:ln>
                  <a:noFill/>
                </a:ln>
                <a:solidFill>
                  <a:schemeClr val="accent1"/>
                </a:solidFill>
                <a:effectLst/>
                <a:latin typeface="Arial" charset="0"/>
                <a:cs typeface="Arial" charset="0"/>
              </a:rPr>
              <a:t> </a:t>
            </a:r>
            <a:r>
              <a:rPr kumimoji="0" lang="en-US" sz="2000" i="0" u="none" strike="noStrike" cap="none" normalizeH="0" baseline="0" dirty="0" smtClean="0">
                <a:ln>
                  <a:noFill/>
                </a:ln>
                <a:solidFill>
                  <a:schemeClr val="accent1"/>
                </a:solidFill>
                <a:effectLst/>
                <a:latin typeface="Arial" charset="0"/>
                <a:cs typeface="Arial" charset="0"/>
              </a:rPr>
              <a:t>                      </a:t>
            </a:r>
            <a:r>
              <a:rPr kumimoji="0" lang="en-US" sz="2000" b="0" i="0" u="none" strike="noStrike" cap="none" normalizeH="0" baseline="0" dirty="0" smtClean="0">
                <a:ln>
                  <a:noFill/>
                </a:ln>
                <a:solidFill>
                  <a:schemeClr val="accent1"/>
                </a:solidFill>
                <a:effectLst/>
                <a:latin typeface="Arial" charset="0"/>
                <a:cs typeface="Arial" charset="0"/>
              </a:rPr>
              <a:t>         </a:t>
            </a:r>
            <a:endParaRPr kumimoji="0" lang="en-US" sz="2000" b="1" i="0" u="none" strike="noStrike" cap="none" normalizeH="0" baseline="0" dirty="0" smtClean="0">
              <a:ln>
                <a:noFill/>
              </a:ln>
              <a:solidFill>
                <a:schemeClr val="accent1"/>
              </a:solidFill>
              <a:effectLst/>
              <a:latin typeface="Arial" charset="0"/>
              <a:cs typeface="Arial" charset="0"/>
            </a:endParaRPr>
          </a:p>
        </p:txBody>
      </p:sp>
      <p:pic>
        <p:nvPicPr>
          <p:cNvPr id="77826" name="Picture 2" descr="Checkmark instructions"/>
          <p:cNvPicPr>
            <a:picLocks noChangeAspect="1" noChangeArrowheads="1"/>
          </p:cNvPicPr>
          <p:nvPr/>
        </p:nvPicPr>
        <p:blipFill>
          <a:blip r:embed="rId3" cstate="print"/>
          <a:srcRect/>
          <a:stretch>
            <a:fillRect/>
          </a:stretch>
        </p:blipFill>
        <p:spPr bwMode="auto">
          <a:xfrm>
            <a:off x="4572000" y="1752600"/>
            <a:ext cx="3038475" cy="1019175"/>
          </a:xfrm>
          <a:prstGeom prst="rect">
            <a:avLst/>
          </a:prstGeom>
          <a:noFill/>
        </p:spPr>
      </p:pic>
      <p:pic>
        <p:nvPicPr>
          <p:cNvPr id="77827" name="Picture 3" descr="http://www.k8accesscenter.org/training_resources/images/temperaturediagram.jpg"/>
          <p:cNvPicPr>
            <a:picLocks noChangeAspect="1" noChangeArrowheads="1"/>
          </p:cNvPicPr>
          <p:nvPr/>
        </p:nvPicPr>
        <p:blipFill>
          <a:blip r:embed="rId4" cstate="print"/>
          <a:srcRect/>
          <a:stretch>
            <a:fillRect/>
          </a:stretch>
        </p:blipFill>
        <p:spPr bwMode="auto">
          <a:xfrm>
            <a:off x="4876800" y="3248025"/>
            <a:ext cx="2457450" cy="18573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rmAutofit fontScale="90000"/>
          </a:bodyPr>
          <a:lstStyle/>
          <a:p>
            <a:pPr eaLnBrk="1" hangingPunct="1"/>
            <a:r>
              <a:rPr lang="en-US" sz="4000" smtClean="0"/>
              <a:t>Direct Instruction in Problem Representation and Problem Solution</a:t>
            </a:r>
          </a:p>
        </p:txBody>
      </p:sp>
      <p:sp>
        <p:nvSpPr>
          <p:cNvPr id="12291" name="Content Placeholder 2"/>
          <p:cNvSpPr>
            <a:spLocks noGrp="1"/>
          </p:cNvSpPr>
          <p:nvPr>
            <p:ph idx="1"/>
          </p:nvPr>
        </p:nvSpPr>
        <p:spPr/>
        <p:txBody>
          <a:bodyPr/>
          <a:lstStyle/>
          <a:p>
            <a:pPr eaLnBrk="1" hangingPunct="1"/>
            <a:r>
              <a:rPr lang="en-US" smtClean="0"/>
              <a:t>Need to teach problem representation (visually representing the problem) and problem solution (applying appropriate procedures to derive solution)</a:t>
            </a:r>
          </a:p>
          <a:p>
            <a:pPr eaLnBrk="1" hangingPunct="1"/>
            <a:r>
              <a:rPr lang="en-US" smtClean="0"/>
              <a:t>Use a cue card or structured worksheet that includes:</a:t>
            </a:r>
          </a:p>
          <a:p>
            <a:pPr lvl="1" eaLnBrk="1" hangingPunct="1"/>
            <a:r>
              <a:rPr lang="en-US" smtClean="0"/>
              <a:t>“Draw a picture of the problem”</a:t>
            </a:r>
          </a:p>
          <a:p>
            <a:pPr lvl="1" eaLnBrk="1" hangingPunct="1"/>
            <a:r>
              <a:rPr lang="en-US" smtClean="0"/>
              <a:t>“Does the answer make sense? Why?”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Organizers</a:t>
            </a:r>
          </a:p>
        </p:txBody>
      </p:sp>
      <p:sp>
        <p:nvSpPr>
          <p:cNvPr id="13315" name="Content Placeholder 2"/>
          <p:cNvSpPr>
            <a:spLocks noGrp="1"/>
          </p:cNvSpPr>
          <p:nvPr>
            <p:ph idx="1"/>
          </p:nvPr>
        </p:nvSpPr>
        <p:spPr>
          <a:xfrm>
            <a:off x="457200" y="1600200"/>
            <a:ext cx="8229600" cy="2667000"/>
          </a:xfrm>
        </p:spPr>
        <p:txBody>
          <a:bodyPr/>
          <a:lstStyle/>
          <a:p>
            <a:pPr eaLnBrk="1" hangingPunct="1"/>
            <a:r>
              <a:rPr lang="en-US" sz="2800" smtClean="0"/>
              <a:t>Using visual organizers helps ALL students analyze and solve problems:</a:t>
            </a:r>
          </a:p>
          <a:p>
            <a:pPr lvl="1" eaLnBrk="1" hangingPunct="1"/>
            <a:r>
              <a:rPr lang="en-US" sz="2400" smtClean="0"/>
              <a:t>Structured worksheets</a:t>
            </a:r>
          </a:p>
          <a:p>
            <a:pPr lvl="1" eaLnBrk="1" hangingPunct="1"/>
            <a:r>
              <a:rPr lang="en-US" sz="2400" smtClean="0"/>
              <a:t>Prompt cards</a:t>
            </a:r>
          </a:p>
          <a:p>
            <a:pPr lvl="1" eaLnBrk="1" hangingPunct="1"/>
            <a:r>
              <a:rPr lang="en-US" sz="2400" smtClean="0"/>
              <a:t>Graphic organizers</a:t>
            </a:r>
          </a:p>
        </p:txBody>
      </p:sp>
      <p:pic>
        <p:nvPicPr>
          <p:cNvPr id="13316" name="Picture 3"/>
          <p:cNvPicPr>
            <a:picLocks noChangeAspect="1" noChangeArrowheads="1"/>
          </p:cNvPicPr>
          <p:nvPr/>
        </p:nvPicPr>
        <p:blipFill>
          <a:blip r:embed="rId3" cstate="print"/>
          <a:srcRect l="9116" t="27145" r="37457" b="13457"/>
          <a:stretch>
            <a:fillRect/>
          </a:stretch>
        </p:blipFill>
        <p:spPr bwMode="auto">
          <a:xfrm>
            <a:off x="3657600" y="2971800"/>
            <a:ext cx="5259388"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Teaching Algebraic Reasoning</a:t>
            </a:r>
          </a:p>
        </p:txBody>
      </p:sp>
      <p:sp>
        <p:nvSpPr>
          <p:cNvPr id="14339" name="Content Placeholder 2"/>
          <p:cNvSpPr>
            <a:spLocks noGrp="1"/>
          </p:cNvSpPr>
          <p:nvPr>
            <p:ph idx="1"/>
          </p:nvPr>
        </p:nvSpPr>
        <p:spPr>
          <a:xfrm>
            <a:off x="457200" y="1600200"/>
            <a:ext cx="8229600" cy="4953000"/>
          </a:xfrm>
        </p:spPr>
        <p:txBody>
          <a:bodyPr>
            <a:normAutofit fontScale="92500" lnSpcReduction="20000"/>
          </a:bodyPr>
          <a:lstStyle/>
          <a:p>
            <a:pPr eaLnBrk="1" hangingPunct="1"/>
            <a:r>
              <a:rPr lang="en-US" dirty="0" smtClean="0"/>
              <a:t>To students with disabilities as young as Kindergarten may seem like an unrealistic goal.</a:t>
            </a:r>
          </a:p>
          <a:p>
            <a:pPr eaLnBrk="1" hangingPunct="1"/>
            <a:endParaRPr lang="en-US" dirty="0" smtClean="0"/>
          </a:p>
          <a:p>
            <a:pPr eaLnBrk="1" hangingPunct="1"/>
            <a:r>
              <a:rPr lang="en-US" dirty="0" smtClean="0"/>
              <a:t>If we consider algebraic reasoning as the study of patterns within mathematics</a:t>
            </a:r>
            <a:endParaRPr lang="en-US" sz="2000" dirty="0" smtClean="0"/>
          </a:p>
          <a:p>
            <a:pPr>
              <a:buNone/>
            </a:pPr>
            <a:r>
              <a:rPr lang="en-US" sz="2000" dirty="0" smtClean="0"/>
              <a:t>	</a:t>
            </a:r>
            <a:r>
              <a:rPr lang="en-US" dirty="0" smtClean="0"/>
              <a:t>we can certainly approach this type of reasoning at many levels (VanDeWalle, 2001).</a:t>
            </a:r>
          </a:p>
          <a:p>
            <a:pPr>
              <a:buNone/>
            </a:pPr>
            <a:endParaRPr lang="en-US" dirty="0" smtClean="0"/>
          </a:p>
          <a:p>
            <a:pPr eaLnBrk="1" hangingPunct="1"/>
            <a:r>
              <a:rPr lang="en-US" dirty="0" smtClean="0"/>
              <a:t>Simple repeating patterns: </a:t>
            </a:r>
          </a:p>
          <a:p>
            <a:pPr lvl="1"/>
            <a:r>
              <a:rPr lang="en-US" dirty="0" smtClean="0"/>
              <a:t>run, ran, run </a:t>
            </a:r>
          </a:p>
          <a:p>
            <a:pPr lvl="1"/>
            <a:r>
              <a:rPr lang="en-US" dirty="0" smtClean="0"/>
              <a:t>2, 4, 6, 8,</a:t>
            </a:r>
          </a:p>
          <a:p>
            <a:pPr lvl="1"/>
            <a:r>
              <a:rPr lang="en-US" dirty="0" smtClean="0"/>
              <a:t>circle, square, circle</a:t>
            </a:r>
          </a:p>
          <a:p>
            <a:pPr eaLnBrk="1" hangingPunct="1">
              <a:buFont typeface="Arial" charset="0"/>
              <a:buNone/>
            </a:pPr>
            <a:endParaRPr lang="en-US"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33400" y="685800"/>
            <a:ext cx="7924800" cy="3809999"/>
          </a:xfrm>
        </p:spPr>
        <p:txBody>
          <a:bodyPr>
            <a:normAutofit/>
          </a:bodyPr>
          <a:lstStyle/>
          <a:p>
            <a:pPr algn="ctr" eaLnBrk="1" hangingPunct="1"/>
            <a:r>
              <a:rPr lang="en-US" dirty="0" smtClean="0"/>
              <a:t/>
            </a:r>
            <a:br>
              <a:rPr lang="en-US" dirty="0" smtClean="0"/>
            </a:br>
            <a:r>
              <a:rPr lang="en-US" dirty="0" smtClean="0"/>
              <a:t>Technology</a:t>
            </a:r>
            <a:br>
              <a:rPr lang="en-US" dirty="0" smtClean="0"/>
            </a:b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nvPicPr>
        <p:blipFill>
          <a:blip r:embed="rId3" cstate="print"/>
          <a:srcRect l="20586" t="18794" r="19164" b="14153"/>
          <a:stretch>
            <a:fillRect/>
          </a:stretch>
        </p:blipFill>
        <p:spPr bwMode="auto">
          <a:xfrm>
            <a:off x="304800" y="304800"/>
            <a:ext cx="8534400"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3" cstate="print"/>
          <a:srcRect l="19432" t="17633" r="19890" b="16672"/>
          <a:stretch>
            <a:fillRect/>
          </a:stretch>
        </p:blipFill>
        <p:spPr bwMode="auto">
          <a:xfrm>
            <a:off x="304800" y="304800"/>
            <a:ext cx="85344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cstate="print"/>
          <a:srcRect l="15646" t="27609" r="11324" b="22273"/>
          <a:stretch>
            <a:fillRect/>
          </a:stretch>
        </p:blipFill>
        <p:spPr bwMode="auto">
          <a:xfrm>
            <a:off x="381000" y="685800"/>
            <a:ext cx="84582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3" cstate="print"/>
          <a:srcRect l="29732" t="21809" r="25552" b="9280"/>
          <a:stretch>
            <a:fillRect/>
          </a:stretch>
        </p:blipFill>
        <p:spPr bwMode="auto">
          <a:xfrm>
            <a:off x="685800" y="228600"/>
            <a:ext cx="7848600"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1676400"/>
            <a:ext cx="8229600" cy="5668963"/>
          </a:xfrm>
        </p:spPr>
        <p:txBody>
          <a:bodyPr/>
          <a:lstStyle/>
          <a:p>
            <a:pPr eaLnBrk="1" hangingPunct="1">
              <a:buFont typeface="Arial" charset="0"/>
              <a:buNone/>
            </a:pPr>
            <a:r>
              <a:rPr lang="en-US" dirty="0" smtClean="0"/>
              <a:t>	Many modifications and strategies can be integrated into effective instruction for students with LD. The strategies discussed in this PowerPoint clearly benefit the population of secondary students with LD however, because good teaching for students with LD is good teaching for everyone, the modifications are also well worth the time and effort required to implement them for the whole class.    (Steele, 2002)</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mtClean="0"/>
              <a:t>Video</a:t>
            </a:r>
          </a:p>
        </p:txBody>
      </p:sp>
      <p:sp>
        <p:nvSpPr>
          <p:cNvPr id="20483" name="Content Placeholder 2"/>
          <p:cNvSpPr>
            <a:spLocks noGrp="1"/>
          </p:cNvSpPr>
          <p:nvPr>
            <p:ph idx="1"/>
          </p:nvPr>
        </p:nvSpPr>
        <p:spPr/>
        <p:txBody>
          <a:bodyPr>
            <a:normAutofit fontScale="92500"/>
          </a:bodyPr>
          <a:lstStyle/>
          <a:p>
            <a:pPr eaLnBrk="1" hangingPunct="1"/>
            <a:r>
              <a:rPr lang="en-US" sz="2400" dirty="0" smtClean="0"/>
              <a:t>See how high school teachers use the National Council of Teachers of Mathematics standards and group learning to reach a broad range of students. In this video, teachers demonstrate the fine art of guiding students through reasoning and problem solving. Students comment on the new way of learning, often expressing frustration as well as the sense of accomplishment they feel when working through problems with peers. </a:t>
            </a:r>
          </a:p>
          <a:p>
            <a:pPr eaLnBrk="1" hangingPunct="1"/>
            <a:r>
              <a:rPr lang="en-US" sz="2400" dirty="0" smtClean="0"/>
              <a:t>Click on link below – scroll to number </a:t>
            </a:r>
            <a:r>
              <a:rPr lang="en-US" sz="2400" b="1" dirty="0" smtClean="0"/>
              <a:t>3</a:t>
            </a:r>
            <a:r>
              <a:rPr lang="en-US" sz="2400" dirty="0" smtClean="0"/>
              <a:t>, “Group Test” video and click on the VOD tab at the right. </a:t>
            </a:r>
          </a:p>
          <a:p>
            <a:pPr eaLnBrk="1" hangingPunct="1"/>
            <a:r>
              <a:rPr lang="en-US" dirty="0" smtClean="0">
                <a:hlinkClick r:id="rId3"/>
              </a:rPr>
              <a:t>http://www.learner.org/vod/vod_window.html?pid=923 </a:t>
            </a:r>
            <a:br>
              <a:rPr lang="en-US" dirty="0" smtClean="0">
                <a:hlinkClick r:id="rId3"/>
              </a:rPr>
            </a:b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447800"/>
            <a:ext cx="8229600" cy="5562600"/>
          </a:xfrm>
        </p:spPr>
        <p:txBody>
          <a:bodyPr>
            <a:normAutofit/>
          </a:bodyPr>
          <a:lstStyle/>
          <a:p>
            <a:pPr eaLnBrk="1" hangingPunct="1"/>
            <a:r>
              <a:rPr lang="en-US" sz="2400" b="1" dirty="0" smtClean="0"/>
              <a:t>Connections </a:t>
            </a:r>
            <a:r>
              <a:rPr lang="en-US" sz="2400" dirty="0" smtClean="0"/>
              <a:t/>
            </a:r>
            <a:br>
              <a:rPr lang="en-US" sz="2400" dirty="0" smtClean="0"/>
            </a:br>
            <a:r>
              <a:rPr lang="en-US" sz="2400" dirty="0" smtClean="0"/>
              <a:t>In excerpts from eight classrooms, students make connections within mathematics, to other disciplines, and to situations in the real world</a:t>
            </a:r>
          </a:p>
          <a:p>
            <a:pPr eaLnBrk="1" hangingPunct="1"/>
            <a:endParaRPr lang="en-US" sz="2400" dirty="0" smtClean="0"/>
          </a:p>
          <a:p>
            <a:pPr eaLnBrk="1" hangingPunct="1"/>
            <a:r>
              <a:rPr lang="en-US" sz="2400" dirty="0" smtClean="0"/>
              <a:t>Click on link below – scroll to bottom of page – find “Connections” video and click on the VOD tab at the right. </a:t>
            </a:r>
          </a:p>
          <a:p>
            <a:pPr eaLnBrk="1" hangingPunct="1"/>
            <a:endParaRPr lang="en-US" sz="2400" dirty="0" smtClean="0"/>
          </a:p>
          <a:p>
            <a:pPr eaLnBrk="1" hangingPunct="1"/>
            <a:r>
              <a:rPr lang="en-US" sz="2400" dirty="0" smtClean="0">
                <a:hlinkClick r:id="rId3"/>
              </a:rPr>
              <a:t>http://www.learner.org/vod/vod_window.html?pid=934</a:t>
            </a:r>
            <a:endParaRPr lang="en-US" sz="24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4" name="TextBox 3"/>
          <p:cNvSpPr txBox="1"/>
          <p:nvPr/>
        </p:nvSpPr>
        <p:spPr>
          <a:xfrm>
            <a:off x="0" y="1605915"/>
            <a:ext cx="9144000" cy="984885"/>
          </a:xfrm>
          <a:prstGeom prst="rect">
            <a:avLst/>
          </a:prstGeom>
          <a:noFill/>
        </p:spPr>
        <p:txBody>
          <a:bodyPr wrap="square" rtlCol="0">
            <a:spAutoFit/>
          </a:bodyPr>
          <a:lstStyle/>
          <a:p>
            <a:pPr lvl="0"/>
            <a:r>
              <a:rPr lang="en-US" sz="2000" b="1" dirty="0" smtClean="0"/>
              <a:t>What is the purpose of a group test? What different roles could a teacher play in this kind of test setting? </a:t>
            </a:r>
          </a:p>
          <a:p>
            <a:endParaRPr lang="en-US" dirty="0"/>
          </a:p>
        </p:txBody>
      </p:sp>
      <p:sp>
        <p:nvSpPr>
          <p:cNvPr id="5" name="TextBox 4"/>
          <p:cNvSpPr txBox="1"/>
          <p:nvPr/>
        </p:nvSpPr>
        <p:spPr>
          <a:xfrm>
            <a:off x="0" y="2444115"/>
            <a:ext cx="9144000" cy="984885"/>
          </a:xfrm>
          <a:prstGeom prst="rect">
            <a:avLst/>
          </a:prstGeom>
          <a:noFill/>
        </p:spPr>
        <p:txBody>
          <a:bodyPr wrap="square" rtlCol="0">
            <a:spAutoFit/>
          </a:bodyPr>
          <a:lstStyle/>
          <a:p>
            <a:pPr lvl="0"/>
            <a:r>
              <a:rPr lang="en-US" sz="2000" b="1" dirty="0" smtClean="0"/>
              <a:t>To what degree should a test be novel so that it evaluates how students would use current knowledge to solve a new problem? </a:t>
            </a:r>
          </a:p>
          <a:p>
            <a:endParaRPr lang="en-US" dirty="0"/>
          </a:p>
        </p:txBody>
      </p:sp>
      <p:sp>
        <p:nvSpPr>
          <p:cNvPr id="6" name="TextBox 5"/>
          <p:cNvSpPr txBox="1"/>
          <p:nvPr/>
        </p:nvSpPr>
        <p:spPr>
          <a:xfrm>
            <a:off x="0" y="3126938"/>
            <a:ext cx="9144000" cy="1292662"/>
          </a:xfrm>
          <a:prstGeom prst="rect">
            <a:avLst/>
          </a:prstGeom>
          <a:noFill/>
        </p:spPr>
        <p:txBody>
          <a:bodyPr wrap="square" rtlCol="0">
            <a:spAutoFit/>
          </a:bodyPr>
          <a:lstStyle/>
          <a:p>
            <a:pPr lvl="0"/>
            <a:endParaRPr lang="en-US" sz="2000" b="1" dirty="0" smtClean="0"/>
          </a:p>
          <a:p>
            <a:pPr lvl="0"/>
            <a:r>
              <a:rPr lang="en-US" sz="2000" b="1" dirty="0" smtClean="0"/>
              <a:t>How would you assess these students' understanding of the mathematics based on their group discussions? </a:t>
            </a:r>
          </a:p>
          <a:p>
            <a:endParaRPr lang="en-US" dirty="0"/>
          </a:p>
        </p:txBody>
      </p:sp>
      <p:sp>
        <p:nvSpPr>
          <p:cNvPr id="7" name="TextBox 6"/>
          <p:cNvSpPr txBox="1"/>
          <p:nvPr/>
        </p:nvSpPr>
        <p:spPr>
          <a:xfrm>
            <a:off x="0" y="4343162"/>
            <a:ext cx="9144000" cy="1600438"/>
          </a:xfrm>
          <a:prstGeom prst="rect">
            <a:avLst/>
          </a:prstGeom>
          <a:noFill/>
        </p:spPr>
        <p:txBody>
          <a:bodyPr wrap="square" rtlCol="0">
            <a:spAutoFit/>
          </a:bodyPr>
          <a:lstStyle/>
          <a:p>
            <a:pPr lvl="0"/>
            <a:r>
              <a:rPr lang="en-US" sz="2000" b="1" dirty="0" smtClean="0"/>
              <a:t>How would you gather information about the knowledge and skills of students who do not appear to be participating in group work? How would you structure the group assignment so that each group member has an opportunity and is expected to make a contribution? </a:t>
            </a:r>
          </a:p>
          <a:p>
            <a:endParaRPr lang="en-US" dirty="0"/>
          </a:p>
        </p:txBody>
      </p:sp>
      <p:sp>
        <p:nvSpPr>
          <p:cNvPr id="8" name="TextBox 7"/>
          <p:cNvSpPr txBox="1"/>
          <p:nvPr/>
        </p:nvSpPr>
        <p:spPr>
          <a:xfrm>
            <a:off x="0" y="5793938"/>
            <a:ext cx="9144000" cy="1292662"/>
          </a:xfrm>
          <a:prstGeom prst="rect">
            <a:avLst/>
          </a:prstGeom>
          <a:noFill/>
        </p:spPr>
        <p:txBody>
          <a:bodyPr wrap="square" rtlCol="0">
            <a:spAutoFit/>
          </a:bodyPr>
          <a:lstStyle/>
          <a:p>
            <a:pPr lvl="0"/>
            <a:r>
              <a:rPr lang="en-US" sz="2000" b="1" dirty="0" smtClean="0"/>
              <a:t>How would you score a group test? Would different members of the group receive different grades? How would you determine the differences between the grades? </a:t>
            </a:r>
          </a:p>
          <a:p>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ppt_x"/>
                                          </p:val>
                                        </p:tav>
                                        <p:tav tm="100000">
                                          <p:val>
                                            <p:strVal val="#ppt_x"/>
                                          </p:val>
                                        </p:tav>
                                      </p:tavLst>
                                    </p:anim>
                                    <p:anim calcmode="lin" valueType="num">
                                      <p:cBhvr additive="base">
                                        <p:cTn id="1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2000" fill="hold"/>
                                        <p:tgtEl>
                                          <p:spTgt spid="7"/>
                                        </p:tgtEl>
                                        <p:attrNameLst>
                                          <p:attrName>ppt_x</p:attrName>
                                        </p:attrNameLst>
                                      </p:cBhvr>
                                      <p:tavLst>
                                        <p:tav tm="0">
                                          <p:val>
                                            <p:strVal val="#ppt_x"/>
                                          </p:val>
                                        </p:tav>
                                        <p:tav tm="100000">
                                          <p:val>
                                            <p:strVal val="#ppt_x"/>
                                          </p:val>
                                        </p:tav>
                                      </p:tavLst>
                                    </p:anim>
                                    <p:anim calcmode="lin" valueType="num">
                                      <p:cBhvr additive="base">
                                        <p:cTn id="26"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2000" fill="hold"/>
                                        <p:tgtEl>
                                          <p:spTgt spid="8"/>
                                        </p:tgtEl>
                                        <p:attrNameLst>
                                          <p:attrName>ppt_x</p:attrName>
                                        </p:attrNameLst>
                                      </p:cBhvr>
                                      <p:tavLst>
                                        <p:tav tm="0">
                                          <p:val>
                                            <p:strVal val="#ppt_x"/>
                                          </p:val>
                                        </p:tav>
                                        <p:tav tm="100000">
                                          <p:val>
                                            <p:strVal val="#ppt_x"/>
                                          </p:val>
                                        </p:tav>
                                      </p:tavLst>
                                    </p:anim>
                                    <p:anim calcmode="lin" valueType="num">
                                      <p:cBhvr additive="base">
                                        <p:cTn id="32"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How does Mr. Cabana empower students by having them use multiple representations?</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0" y="1605915"/>
            <a:ext cx="9144000" cy="984885"/>
          </a:xfrm>
          <a:prstGeom prst="rect">
            <a:avLst/>
          </a:prstGeom>
          <a:noFill/>
        </p:spPr>
        <p:txBody>
          <a:bodyPr wrap="square" rtlCol="0">
            <a:spAutoFit/>
          </a:bodyPr>
          <a:lstStyle/>
          <a:p>
            <a:r>
              <a:rPr lang="en-US" sz="2000" b="1" dirty="0" smtClean="0"/>
              <a:t>How does Mr. Cabana empower students by having them use multiple representations? </a:t>
            </a:r>
          </a:p>
          <a:p>
            <a:endParaRPr lang="en-US" dirty="0"/>
          </a:p>
        </p:txBody>
      </p:sp>
      <p:sp>
        <p:nvSpPr>
          <p:cNvPr id="6" name="TextBox 5"/>
          <p:cNvSpPr txBox="1"/>
          <p:nvPr/>
        </p:nvSpPr>
        <p:spPr>
          <a:xfrm>
            <a:off x="0" y="2819400"/>
            <a:ext cx="9144000" cy="984885"/>
          </a:xfrm>
          <a:prstGeom prst="rect">
            <a:avLst/>
          </a:prstGeom>
          <a:noFill/>
        </p:spPr>
        <p:txBody>
          <a:bodyPr wrap="square" rtlCol="0">
            <a:spAutoFit/>
          </a:bodyPr>
          <a:lstStyle/>
          <a:p>
            <a:pPr lvl="0"/>
            <a:r>
              <a:rPr lang="en-US" sz="2000" b="1" dirty="0" smtClean="0"/>
              <a:t>How would you have intervened in similar or different ways compared to Mr. Cabana? Explain. </a:t>
            </a:r>
          </a:p>
          <a:p>
            <a:endParaRPr lang="en-US" dirty="0"/>
          </a:p>
        </p:txBody>
      </p:sp>
      <p:sp>
        <p:nvSpPr>
          <p:cNvPr id="7" name="TextBox 6"/>
          <p:cNvSpPr txBox="1"/>
          <p:nvPr/>
        </p:nvSpPr>
        <p:spPr>
          <a:xfrm>
            <a:off x="0" y="4114800"/>
            <a:ext cx="9144000" cy="1477328"/>
          </a:xfrm>
          <a:prstGeom prst="rect">
            <a:avLst/>
          </a:prstGeom>
          <a:noFill/>
        </p:spPr>
        <p:txBody>
          <a:bodyPr wrap="square" rtlCol="0">
            <a:spAutoFit/>
          </a:bodyPr>
          <a:lstStyle/>
          <a:p>
            <a:pPr lvl="0"/>
            <a:r>
              <a:rPr lang="en-US" b="1" dirty="0" smtClean="0"/>
              <a:t>Is there a set of definitions, formulas, or procedures that students must memorize in one of your courses? If so, why is it important to memorize this information? Is there any information that students have memorized but don't fully understand? How would you increase their understanding?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000" fill="hold"/>
                                        <p:tgtEl>
                                          <p:spTgt spid="6"/>
                                        </p:tgtEl>
                                        <p:attrNameLst>
                                          <p:attrName>ppt_x</p:attrName>
                                        </p:attrNameLst>
                                      </p:cBhvr>
                                      <p:tavLst>
                                        <p:tav tm="0">
                                          <p:val>
                                            <p:strVal val="#ppt_x"/>
                                          </p:val>
                                        </p:tav>
                                        <p:tav tm="100000">
                                          <p:val>
                                            <p:strVal val="#ppt_x"/>
                                          </p:val>
                                        </p:tav>
                                      </p:tavLst>
                                    </p:anim>
                                    <p:anim calcmode="lin" valueType="num">
                                      <p:cBhvr additive="base">
                                        <p:cTn id="14"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ppt_x"/>
                                          </p:val>
                                        </p:tav>
                                        <p:tav tm="100000">
                                          <p:val>
                                            <p:strVal val="#ppt_x"/>
                                          </p:val>
                                        </p:tav>
                                      </p:tavLst>
                                    </p:anim>
                                    <p:anim calcmode="lin" valueType="num">
                                      <p:cBhvr additive="base">
                                        <p:cTn id="20"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33400" y="685800"/>
            <a:ext cx="7924800" cy="3809999"/>
          </a:xfrm>
        </p:spPr>
        <p:txBody>
          <a:bodyPr>
            <a:normAutofit/>
          </a:bodyPr>
          <a:lstStyle/>
          <a:p>
            <a:pPr algn="ctr" eaLnBrk="1" hangingPunct="1"/>
            <a:r>
              <a:rPr lang="en-US" dirty="0" smtClean="0"/>
              <a:t/>
            </a:r>
            <a:br>
              <a:rPr lang="en-US" dirty="0" smtClean="0"/>
            </a:br>
            <a:r>
              <a:rPr lang="en-US" dirty="0" smtClean="0"/>
              <a:t>Culturally Responsive Teaching</a:t>
            </a:r>
            <a:br>
              <a:rPr lang="en-US" dirty="0" smtClean="0"/>
            </a:br>
            <a:endParaRPr lang="en-US" dirty="0" smtClean="0"/>
          </a:p>
        </p:txBody>
      </p:sp>
      <p:pic>
        <p:nvPicPr>
          <p:cNvPr id="4" name="Picture 4" descr="http://www.ecu.edu/cs-educ/msite/Math/images/math_1.jpg"/>
          <p:cNvPicPr>
            <a:picLocks noChangeAspect="1" noChangeArrowheads="1"/>
          </p:cNvPicPr>
          <p:nvPr/>
        </p:nvPicPr>
        <p:blipFill>
          <a:blip r:embed="rId3" cstate="print"/>
          <a:srcRect/>
          <a:stretch>
            <a:fillRect/>
          </a:stretch>
        </p:blipFill>
        <p:spPr bwMode="auto">
          <a:xfrm>
            <a:off x="990600" y="3581400"/>
            <a:ext cx="7334250" cy="21431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a:t>
            </a:r>
            <a:endParaRPr lang="en-US" dirty="0"/>
          </a:p>
        </p:txBody>
      </p:sp>
      <p:sp>
        <p:nvSpPr>
          <p:cNvPr id="3" name="Content Placeholder 2"/>
          <p:cNvSpPr>
            <a:spLocks noGrp="1"/>
          </p:cNvSpPr>
          <p:nvPr>
            <p:ph idx="1"/>
          </p:nvPr>
        </p:nvSpPr>
        <p:spPr/>
        <p:txBody>
          <a:bodyPr/>
          <a:lstStyle/>
          <a:p>
            <a:pPr>
              <a:buNone/>
            </a:pPr>
            <a:r>
              <a:rPr lang="en-US" dirty="0" smtClean="0"/>
              <a:t>National Library of Virtual Manipulatives</a:t>
            </a:r>
            <a:endParaRPr lang="en-US" dirty="0" smtClean="0">
              <a:hlinkClick r:id="rId2"/>
            </a:endParaRPr>
          </a:p>
          <a:p>
            <a:pPr>
              <a:buNone/>
            </a:pPr>
            <a:r>
              <a:rPr lang="en-US" dirty="0" smtClean="0">
                <a:hlinkClick r:id="rId2"/>
              </a:rPr>
              <a:t>http://nlvm.usu.edu/en/nav/vlibrary.html</a:t>
            </a:r>
            <a:endParaRPr lang="en-US" dirty="0" smtClean="0"/>
          </a:p>
          <a:p>
            <a:pPr>
              <a:buNone/>
            </a:pPr>
            <a:endParaRPr lang="en-US" dirty="0" smtClean="0"/>
          </a:p>
          <a:p>
            <a:pPr>
              <a:buNone/>
            </a:pPr>
            <a:r>
              <a:rPr lang="en-US" dirty="0" smtClean="0"/>
              <a:t>Quia-Who Want s to be a Millionaire</a:t>
            </a:r>
            <a:endParaRPr lang="en-US" dirty="0" smtClean="0">
              <a:hlinkClick r:id="rId3"/>
            </a:endParaRPr>
          </a:p>
          <a:p>
            <a:pPr>
              <a:buNone/>
            </a:pPr>
            <a:r>
              <a:rPr lang="en-US" dirty="0" smtClean="0">
                <a:hlinkClick r:id="rId3"/>
              </a:rPr>
              <a:t>http://www.quia.com/rr/10206.html</a:t>
            </a:r>
            <a:endParaRPr lang="en-US" dirty="0" smtClean="0"/>
          </a:p>
          <a:p>
            <a:pPr>
              <a:buNone/>
            </a:pPr>
            <a:endParaRPr lang="en-US" dirty="0" smtClean="0"/>
          </a:p>
          <a:p>
            <a:pPr>
              <a:buNone/>
            </a:pPr>
            <a:r>
              <a:rPr lang="en-US" dirty="0" smtClean="0"/>
              <a:t>Promethean Planet</a:t>
            </a:r>
            <a:endParaRPr lang="en-US" dirty="0" smtClean="0">
              <a:hlinkClick r:id="rId4"/>
            </a:endParaRPr>
          </a:p>
          <a:p>
            <a:pPr>
              <a:buNone/>
            </a:pPr>
            <a:r>
              <a:rPr lang="en-US" dirty="0" smtClean="0">
                <a:hlinkClick r:id="rId4"/>
              </a:rPr>
              <a:t>http://www.prometheanplanet.com/en/</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live and work…</a:t>
            </a:r>
            <a:endParaRPr lang="en-US" dirty="0"/>
          </a:p>
        </p:txBody>
      </p:sp>
      <p:sp>
        <p:nvSpPr>
          <p:cNvPr id="3" name="Content Placeholder 2"/>
          <p:cNvSpPr>
            <a:spLocks noGrp="1"/>
          </p:cNvSpPr>
          <p:nvPr>
            <p:ph idx="1"/>
          </p:nvPr>
        </p:nvSpPr>
        <p:spPr/>
        <p:txBody>
          <a:bodyPr/>
          <a:lstStyle/>
          <a:p>
            <a:r>
              <a:rPr lang="en-US" dirty="0" smtClean="0"/>
              <a:t>In a culturally diverse world</a:t>
            </a:r>
          </a:p>
          <a:p>
            <a:r>
              <a:rPr lang="en-US" dirty="0" smtClean="0"/>
              <a:t>In a culturally diverse country</a:t>
            </a:r>
          </a:p>
          <a:p>
            <a:r>
              <a:rPr lang="en-US" dirty="0" smtClean="0"/>
              <a:t>In a culturally diverse community</a:t>
            </a:r>
          </a:p>
          <a:p>
            <a:endParaRPr lang="en-US" dirty="0"/>
          </a:p>
        </p:txBody>
      </p:sp>
      <p:pic>
        <p:nvPicPr>
          <p:cNvPr id="4" name="Picture 2" descr="http://www.culturenmotion.org/resources/cimglobe.jpg"/>
          <p:cNvPicPr>
            <a:picLocks noChangeAspect="1" noChangeArrowheads="1"/>
          </p:cNvPicPr>
          <p:nvPr/>
        </p:nvPicPr>
        <p:blipFill>
          <a:blip r:embed="rId2" cstate="print"/>
          <a:srcRect/>
          <a:stretch>
            <a:fillRect/>
          </a:stretch>
        </p:blipFill>
        <p:spPr bwMode="auto">
          <a:xfrm>
            <a:off x="5257800" y="3429000"/>
            <a:ext cx="3200400" cy="3238501"/>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we teach children in our culturally sensitive environment? </a:t>
            </a:r>
            <a:endParaRPr lang="en-US" dirty="0"/>
          </a:p>
        </p:txBody>
      </p:sp>
      <p:sp>
        <p:nvSpPr>
          <p:cNvPr id="3" name="Content Placeholder 2"/>
          <p:cNvSpPr>
            <a:spLocks noGrp="1"/>
          </p:cNvSpPr>
          <p:nvPr>
            <p:ph idx="1"/>
          </p:nvPr>
        </p:nvSpPr>
        <p:spPr/>
        <p:txBody>
          <a:bodyPr/>
          <a:lstStyle/>
          <a:p>
            <a:pPr>
              <a:buNone/>
            </a:pPr>
            <a:r>
              <a:rPr lang="en-US" dirty="0" smtClean="0"/>
              <a:t>Culturally Responsive Teaching: “An approach that empowers students intellectually, socially, emotionally, and politically by using cultural referents to impart knowledge, skills, and attitude.” Gloria Ladson-</a:t>
            </a:r>
            <a:r>
              <a:rPr lang="en-US" dirty="0" err="1" smtClean="0"/>
              <a:t>Billinas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fontScale="90000"/>
          </a:bodyPr>
          <a:lstStyle/>
          <a:p>
            <a:pPr eaLnBrk="1" hangingPunct="1"/>
            <a:r>
              <a:rPr lang="en-US" smtClean="0"/>
              <a:t>Critical Obstacles to Culturally Responsive Teaching</a:t>
            </a:r>
          </a:p>
        </p:txBody>
      </p:sp>
      <p:sp>
        <p:nvSpPr>
          <p:cNvPr id="22531" name="Content Placeholder 2"/>
          <p:cNvSpPr>
            <a:spLocks noGrp="1"/>
          </p:cNvSpPr>
          <p:nvPr>
            <p:ph idx="1"/>
          </p:nvPr>
        </p:nvSpPr>
        <p:spPr>
          <a:xfrm>
            <a:off x="0" y="1752600"/>
            <a:ext cx="8229600" cy="2514600"/>
          </a:xfrm>
        </p:spPr>
        <p:txBody>
          <a:bodyPr/>
          <a:lstStyle/>
          <a:p>
            <a:pPr eaLnBrk="1" hangingPunct="1"/>
            <a:r>
              <a:rPr lang="en-US" dirty="0" smtClean="0"/>
              <a:t>Negative teacher attitudes</a:t>
            </a:r>
          </a:p>
          <a:p>
            <a:pPr eaLnBrk="1" hangingPunct="1">
              <a:buFont typeface="Arial" charset="0"/>
              <a:buNone/>
            </a:pPr>
            <a:endParaRPr lang="en-US" dirty="0" smtClean="0"/>
          </a:p>
          <a:p>
            <a:pPr eaLnBrk="1" hangingPunct="1"/>
            <a:r>
              <a:rPr lang="en-US" dirty="0" smtClean="0"/>
              <a:t>Expectations for students of color and confusing diversity for disability</a:t>
            </a:r>
          </a:p>
        </p:txBody>
      </p:sp>
      <p:pic>
        <p:nvPicPr>
          <p:cNvPr id="24578" name="Picture 2" descr="http://sitemaker.umich.edu/356.skolnik/files/king4-21504.jpg"/>
          <p:cNvPicPr>
            <a:picLocks noChangeAspect="1" noChangeArrowheads="1"/>
          </p:cNvPicPr>
          <p:nvPr/>
        </p:nvPicPr>
        <p:blipFill>
          <a:blip r:embed="rId3" cstate="print"/>
          <a:srcRect/>
          <a:stretch>
            <a:fillRect/>
          </a:stretch>
        </p:blipFill>
        <p:spPr bwMode="auto">
          <a:xfrm>
            <a:off x="4800600" y="3804911"/>
            <a:ext cx="4095750" cy="274828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In Education</a:t>
            </a:r>
          </a:p>
        </p:txBody>
      </p:sp>
      <p:sp>
        <p:nvSpPr>
          <p:cNvPr id="23555" name="Content Placeholder 2"/>
          <p:cNvSpPr>
            <a:spLocks noGrp="1"/>
          </p:cNvSpPr>
          <p:nvPr>
            <p:ph idx="1"/>
          </p:nvPr>
        </p:nvSpPr>
        <p:spPr>
          <a:xfrm>
            <a:off x="457200" y="1600200"/>
            <a:ext cx="8229600" cy="4800600"/>
          </a:xfrm>
        </p:spPr>
        <p:txBody>
          <a:bodyPr>
            <a:normAutofit fontScale="92500" lnSpcReduction="10000"/>
          </a:bodyPr>
          <a:lstStyle/>
          <a:p>
            <a:pPr eaLnBrk="1" hangingPunct="1"/>
            <a:r>
              <a:rPr lang="en-US" dirty="0" smtClean="0"/>
              <a:t>The more variance there is between students’ culture, racial, ethnic, or intellectual abilities, the greater the chances their school achievement will be compromised by low or negative teacher expectations.</a:t>
            </a:r>
          </a:p>
          <a:p>
            <a:pPr eaLnBrk="1" hangingPunct="1"/>
            <a:endParaRPr lang="en-US" dirty="0" smtClean="0"/>
          </a:p>
          <a:p>
            <a:pPr eaLnBrk="1" hangingPunct="1"/>
            <a:r>
              <a:rPr lang="en-US" dirty="0" smtClean="0"/>
              <a:t>Children of color, poverty, and disability are subjected to greater unfair teacher attitudes, expectations, and actions.</a:t>
            </a:r>
          </a:p>
          <a:p>
            <a:pPr eaLnBrk="1" hangingPunct="1"/>
            <a:endParaRPr lang="en-US" dirty="0" smtClean="0"/>
          </a:p>
          <a:p>
            <a:pPr eaLnBrk="1" hangingPunct="1"/>
            <a:r>
              <a:rPr lang="en-US" dirty="0" smtClean="0">
                <a:hlinkClick r:id="rId3"/>
              </a:rPr>
              <a:t>Disparity in education</a:t>
            </a: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457200" y="1295400"/>
            <a:ext cx="8229600" cy="5745163"/>
          </a:xfrm>
        </p:spPr>
        <p:txBody>
          <a:bodyPr/>
          <a:lstStyle/>
          <a:p>
            <a:pPr eaLnBrk="1" hangingPunct="1"/>
            <a:r>
              <a:rPr lang="en-US" dirty="0" smtClean="0"/>
              <a:t>Many teachers believe that because students with learning disabilities often look and act “normal”, they should be “normal” students. </a:t>
            </a:r>
          </a:p>
          <a:p>
            <a:pPr eaLnBrk="1" hangingPunct="1"/>
            <a:endParaRPr lang="en-US" dirty="0" smtClean="0"/>
          </a:p>
          <a:p>
            <a:pPr eaLnBrk="1" hangingPunct="1"/>
            <a:r>
              <a:rPr lang="en-US" dirty="0" smtClean="0"/>
              <a:t>Comfort (1992) explains that:</a:t>
            </a:r>
          </a:p>
          <a:p>
            <a:pPr eaLnBrk="1" hangingPunct="1">
              <a:buFont typeface="Arial" charset="0"/>
              <a:buNone/>
            </a:pPr>
            <a:r>
              <a:rPr lang="en-US" dirty="0" smtClean="0"/>
              <a:t>		</a:t>
            </a:r>
            <a:r>
              <a:rPr lang="en-US" sz="2400" dirty="0" smtClean="0"/>
              <a:t>Teachers may not know how to plan for children who do not fit the mold, so they become scared and resentful of these students and their parents. Teachers may sense that they will not be able to provide the child with an appropriate learning environment, that their teaching may be criticized, and that they will be accountable for a child who they could not serve…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57200" y="1524000"/>
            <a:ext cx="8229600" cy="5562600"/>
          </a:xfrm>
        </p:spPr>
        <p:txBody>
          <a:bodyPr/>
          <a:lstStyle/>
          <a:p>
            <a:pPr eaLnBrk="1" hangingPunct="1">
              <a:buFont typeface="Arial" charset="0"/>
              <a:buNone/>
            </a:pPr>
            <a:r>
              <a:rPr lang="en-US" dirty="0" smtClean="0"/>
              <a:t>“Several researchers (</a:t>
            </a:r>
            <a:r>
              <a:rPr lang="en-US" dirty="0" err="1" smtClean="0"/>
              <a:t>Anyon</a:t>
            </a:r>
            <a:r>
              <a:rPr lang="en-US" dirty="0" smtClean="0"/>
              <a:t>, 1997; Gay, 2001; Good &amp; </a:t>
            </a:r>
            <a:r>
              <a:rPr lang="en-US" dirty="0" err="1" smtClean="0"/>
              <a:t>Brophy</a:t>
            </a:r>
            <a:r>
              <a:rPr lang="en-US" dirty="0" smtClean="0"/>
              <a:t>, 1994; Grossman, 1995; Oakes, 1985) have found strong correlations among the educational quality students receive, their race, class, and ethnicity, and teacher’ social attitudes toward and expectations of them.” (Gay, 2002)</a:t>
            </a:r>
          </a:p>
          <a:p>
            <a:pPr eaLnBrk="1" hangingPunct="1">
              <a:buFont typeface="Arial" charset="0"/>
              <a:buNone/>
            </a:pPr>
            <a:endParaRPr lang="en-US" dirty="0" smtClean="0"/>
          </a:p>
          <a:p>
            <a:pPr eaLnBrk="1" hangingPunct="1"/>
            <a:r>
              <a:rPr lang="en-US" dirty="0" smtClean="0">
                <a:hlinkClick r:id="rId3"/>
              </a:rPr>
              <a:t>Black in America</a:t>
            </a:r>
            <a:endParaRPr lang="en-US" dirty="0" smtClean="0"/>
          </a:p>
          <a:p>
            <a:pPr eaLnBrk="1" hangingPunct="1">
              <a:buFont typeface="Arial" charset="0"/>
              <a:buNone/>
            </a:pPr>
            <a:endParaRPr lang="en-US" dirty="0" smtClean="0"/>
          </a:p>
          <a:p>
            <a:pPr eaLnBrk="1" hangingPunct="1">
              <a:buFont typeface="Arial" charset="0"/>
              <a:buNone/>
            </a:pPr>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533400" y="1493837"/>
            <a:ext cx="8229600" cy="5364163"/>
          </a:xfrm>
        </p:spPr>
        <p:txBody>
          <a:bodyPr>
            <a:normAutofit fontScale="92500" lnSpcReduction="20000"/>
          </a:bodyPr>
          <a:lstStyle/>
          <a:p>
            <a:r>
              <a:rPr lang="en-US" dirty="0" smtClean="0"/>
              <a:t>“a disproportionate number of students from culturally diverse groups have been inaccurately labeled disabled.”</a:t>
            </a:r>
          </a:p>
          <a:p>
            <a:pPr lvl="1"/>
            <a:r>
              <a:rPr lang="en-US" dirty="0" smtClean="0"/>
              <a:t>Attitudes, values, and behaviors that cause students from nonmainstream racial, ethnic, and cultural groups to be diagnosed and assigned to special education-stem from misunderstood in </a:t>
            </a:r>
            <a:r>
              <a:rPr lang="en-US" dirty="0" err="1" smtClean="0"/>
              <a:t>incongruencies</a:t>
            </a:r>
            <a:r>
              <a:rPr lang="en-US" dirty="0" smtClean="0"/>
              <a:t> between home and school cultural standards</a:t>
            </a:r>
          </a:p>
          <a:p>
            <a:pPr eaLnBrk="1" hangingPunct="1">
              <a:buFont typeface="Arial" charset="0"/>
              <a:buNone/>
            </a:pPr>
            <a:endParaRPr lang="en-US" dirty="0" smtClean="0"/>
          </a:p>
          <a:p>
            <a:pPr eaLnBrk="1" hangingPunct="1"/>
            <a:r>
              <a:rPr lang="en-US" dirty="0" smtClean="0"/>
              <a:t>What would happen if we disposed of special education LABELS and simply looked at students as conventional and unconventional learners?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304800"/>
            <a:ext cx="2667000" cy="1063752"/>
          </a:xfrm>
        </p:spPr>
        <p:txBody>
          <a:bodyPr/>
          <a:lstStyle/>
          <a:p>
            <a:r>
              <a:rPr lang="en-US" dirty="0" smtClean="0"/>
              <a:t>Gay, 2003</a:t>
            </a:r>
            <a:endParaRPr lang="en-US" dirty="0"/>
          </a:p>
        </p:txBody>
      </p:sp>
      <p:sp>
        <p:nvSpPr>
          <p:cNvPr id="3" name="Content Placeholder 2"/>
          <p:cNvSpPr>
            <a:spLocks noGrp="1"/>
          </p:cNvSpPr>
          <p:nvPr>
            <p:ph idx="1"/>
          </p:nvPr>
        </p:nvSpPr>
        <p:spPr/>
        <p:txBody>
          <a:bodyPr/>
          <a:lstStyle/>
          <a:p>
            <a:r>
              <a:rPr lang="en-US" b="1" dirty="0" smtClean="0"/>
              <a:t>African Americans </a:t>
            </a:r>
            <a:r>
              <a:rPr lang="en-US" dirty="0" smtClean="0"/>
              <a:t>interject motion, movement, and emotional energy into their thinking, communication, social relations, and variability in the formats of their self-presentations</a:t>
            </a:r>
          </a:p>
          <a:p>
            <a:endParaRPr lang="en-US" dirty="0" smtClean="0"/>
          </a:p>
          <a:p>
            <a:r>
              <a:rPr lang="en-US" dirty="0" smtClean="0"/>
              <a:t>May be misdiagnosed as hyperactivity, attention deficit, irritability, attention-seeking, disruption, and being quarrelsome</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The reluctance of some </a:t>
            </a:r>
            <a:r>
              <a:rPr lang="en-US" b="1" dirty="0" smtClean="0"/>
              <a:t>Latino</a:t>
            </a:r>
            <a:r>
              <a:rPr lang="en-US" dirty="0" smtClean="0"/>
              <a:t> students to engage in individual competitive learning activities may be perceived as a lack of motivation and aspiration instead of a possible indication of their cultural socialization toward cooperative group and mutual aid actions in task performance</a:t>
            </a:r>
          </a:p>
          <a:p>
            <a:endParaRPr lang="en-US" dirty="0" smtClean="0"/>
          </a:p>
        </p:txBody>
      </p:sp>
      <p:sp>
        <p:nvSpPr>
          <p:cNvPr id="4" name="Title 1"/>
          <p:cNvSpPr txBox="1">
            <a:spLocks/>
          </p:cNvSpPr>
          <p:nvPr/>
        </p:nvSpPr>
        <p:spPr>
          <a:xfrm>
            <a:off x="6477000" y="304800"/>
            <a:ext cx="2667000" cy="106375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smtClean="0">
                <a:ln>
                  <a:noFill/>
                </a:ln>
                <a:solidFill>
                  <a:schemeClr val="accent1">
                    <a:satMod val="150000"/>
                  </a:schemeClr>
                </a:solidFill>
                <a:effectLst/>
                <a:uLnTx/>
                <a:uFillTx/>
                <a:latin typeface="+mj-lt"/>
                <a:ea typeface="+mj-ea"/>
                <a:cs typeface="+mj-cs"/>
              </a:rPr>
              <a:t>Gay, 2003</a:t>
            </a:r>
            <a:endParaRPr kumimoji="0" lang="en-US" sz="4500" b="1" i="0" u="none" strike="noStrike" kern="1200" cap="none" spc="0" normalizeH="0" baseline="0" noProof="0" dirty="0">
              <a:ln>
                <a:noFill/>
              </a:ln>
              <a:solidFill>
                <a:schemeClr val="accent1">
                  <a:satMod val="150000"/>
                </a:schemeClr>
              </a:solidFill>
              <a:effectLst/>
              <a:uLnTx/>
              <a:uFillTx/>
              <a:latin typeface="+mj-lt"/>
              <a:ea typeface="+mj-ea"/>
              <a:cs typeface="+mj-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dirty="0" smtClean="0"/>
              <a:t>Asian-American</a:t>
            </a:r>
            <a:r>
              <a:rPr lang="en-US" dirty="0" smtClean="0"/>
              <a:t> children who do not engage readily in conversations and activities with teachers and other students may be considered as exhibiting the social disability traits of being unfriendly, withdrawn, reclusive, insecure, and self-conscious</a:t>
            </a:r>
          </a:p>
          <a:p>
            <a:endParaRPr lang="en-US" dirty="0" smtClean="0"/>
          </a:p>
        </p:txBody>
      </p:sp>
      <p:sp>
        <p:nvSpPr>
          <p:cNvPr id="5" name="Title 1"/>
          <p:cNvSpPr>
            <a:spLocks noGrp="1"/>
          </p:cNvSpPr>
          <p:nvPr>
            <p:ph type="title"/>
          </p:nvPr>
        </p:nvSpPr>
        <p:spPr>
          <a:xfrm>
            <a:off x="6477000" y="304800"/>
            <a:ext cx="2667000" cy="1063752"/>
          </a:xfrm>
        </p:spPr>
        <p:txBody>
          <a:bodyPr/>
          <a:lstStyle/>
          <a:p>
            <a:r>
              <a:rPr lang="en-US" dirty="0" smtClean="0"/>
              <a:t>Gay, 2003</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33400" y="685800"/>
            <a:ext cx="7924800" cy="3809999"/>
          </a:xfrm>
        </p:spPr>
        <p:txBody>
          <a:bodyPr>
            <a:normAutofit/>
          </a:bodyPr>
          <a:lstStyle/>
          <a:p>
            <a:pPr algn="ctr"/>
            <a:r>
              <a:rPr lang="en-US" dirty="0" smtClean="0"/>
              <a:t/>
            </a:r>
            <a:br>
              <a:rPr lang="en-US" dirty="0" smtClean="0"/>
            </a:br>
            <a:r>
              <a:rPr lang="en-US" dirty="0" smtClean="0"/>
              <a:t> Teaching Math to Secondary Students with LD </a:t>
            </a:r>
            <a:br>
              <a:rPr lang="en-US" dirty="0" smtClean="0"/>
            </a:br>
            <a:endParaRPr lang="en-US" dirty="0" smtClean="0"/>
          </a:p>
        </p:txBody>
      </p:sp>
      <p:pic>
        <p:nvPicPr>
          <p:cNvPr id="73730" name="Picture 2" descr="http://www.ux1.eiu.edu/~mblassak/Images/Educational/math%20images.gif"/>
          <p:cNvPicPr>
            <a:picLocks noChangeAspect="1" noChangeArrowheads="1"/>
          </p:cNvPicPr>
          <p:nvPr/>
        </p:nvPicPr>
        <p:blipFill>
          <a:blip r:embed="rId3" cstate="print"/>
          <a:srcRect/>
          <a:stretch>
            <a:fillRect/>
          </a:stretch>
        </p:blipFill>
        <p:spPr bwMode="auto">
          <a:xfrm>
            <a:off x="2590800" y="3276600"/>
            <a:ext cx="3729364" cy="28194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dirty="0" smtClean="0"/>
              <a:t>Native American </a:t>
            </a:r>
            <a:r>
              <a:rPr lang="en-US" dirty="0" smtClean="0"/>
              <a:t>students who frequently learn by observation and reserving task demonstration until mastery is assured may be diagnosed as lacking motivation and interest in learning, and not having adequate strategies for attacking academic problems, which are characteristics attributed to learning disability </a:t>
            </a:r>
          </a:p>
          <a:p>
            <a:endParaRPr lang="en-US" dirty="0" smtClean="0"/>
          </a:p>
        </p:txBody>
      </p:sp>
      <p:sp>
        <p:nvSpPr>
          <p:cNvPr id="4" name="Title 1"/>
          <p:cNvSpPr txBox="1">
            <a:spLocks/>
          </p:cNvSpPr>
          <p:nvPr/>
        </p:nvSpPr>
        <p:spPr>
          <a:xfrm>
            <a:off x="6477000" y="304800"/>
            <a:ext cx="2667000" cy="106375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smtClean="0">
                <a:ln>
                  <a:noFill/>
                </a:ln>
                <a:solidFill>
                  <a:schemeClr val="accent1">
                    <a:satMod val="150000"/>
                  </a:schemeClr>
                </a:solidFill>
                <a:effectLst/>
                <a:uLnTx/>
                <a:uFillTx/>
                <a:latin typeface="+mj-lt"/>
                <a:ea typeface="+mj-ea"/>
                <a:cs typeface="+mj-cs"/>
              </a:rPr>
              <a:t>Gay, 2003</a:t>
            </a:r>
            <a:endParaRPr kumimoji="0" lang="en-US" sz="4500" b="1" i="0" u="none" strike="noStrike" kern="1200" cap="none" spc="0" normalizeH="0" baseline="0" noProof="0" dirty="0">
              <a:ln>
                <a:noFill/>
              </a:ln>
              <a:solidFill>
                <a:schemeClr val="accent1">
                  <a:satMod val="150000"/>
                </a:schemeClr>
              </a:solidFill>
              <a:effectLst/>
              <a:uLnTx/>
              <a:uFillTx/>
              <a:latin typeface="+mj-lt"/>
              <a:ea typeface="+mj-ea"/>
              <a:cs typeface="+mj-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 for us?</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mtClean="0"/>
              <a:t>Instructional Reform</a:t>
            </a:r>
          </a:p>
        </p:txBody>
      </p:sp>
      <p:sp>
        <p:nvSpPr>
          <p:cNvPr id="27651" name="Content Placeholder 2"/>
          <p:cNvSpPr>
            <a:spLocks noGrp="1"/>
          </p:cNvSpPr>
          <p:nvPr>
            <p:ph idx="1"/>
          </p:nvPr>
        </p:nvSpPr>
        <p:spPr>
          <a:xfrm>
            <a:off x="457200" y="1600200"/>
            <a:ext cx="8229600" cy="3505200"/>
          </a:xfrm>
        </p:spPr>
        <p:txBody>
          <a:bodyPr/>
          <a:lstStyle/>
          <a:p>
            <a:pPr eaLnBrk="1" hangingPunct="1"/>
            <a:r>
              <a:rPr lang="en-US" smtClean="0"/>
              <a:t>Critical cultural consciousness</a:t>
            </a:r>
          </a:p>
          <a:p>
            <a:pPr eaLnBrk="1" hangingPunct="1"/>
            <a:r>
              <a:rPr lang="en-US" smtClean="0"/>
              <a:t>Culturally responsive classroom climates</a:t>
            </a:r>
          </a:p>
          <a:p>
            <a:pPr eaLnBrk="1" hangingPunct="1"/>
            <a:r>
              <a:rPr lang="en-US" smtClean="0"/>
              <a:t>Learning communities </a:t>
            </a:r>
          </a:p>
          <a:p>
            <a:pPr eaLnBrk="1" hangingPunct="1"/>
            <a:r>
              <a:rPr lang="en-US" smtClean="0"/>
              <a:t>Multicultural curriculum content</a:t>
            </a:r>
          </a:p>
          <a:p>
            <a:pPr eaLnBrk="1" hangingPunct="1"/>
            <a:r>
              <a:rPr lang="en-US" smtClean="0"/>
              <a:t>Culturally congruent instructional strategies</a:t>
            </a:r>
          </a:p>
        </p:txBody>
      </p:sp>
      <p:pic>
        <p:nvPicPr>
          <p:cNvPr id="14338" name="Picture 2" descr="http://ea.niusileadscape.org/moodle/file.php/1/EM.jpg"/>
          <p:cNvPicPr>
            <a:picLocks noChangeAspect="1" noChangeArrowheads="1"/>
          </p:cNvPicPr>
          <p:nvPr/>
        </p:nvPicPr>
        <p:blipFill>
          <a:blip r:embed="rId3" cstate="print"/>
          <a:srcRect/>
          <a:stretch>
            <a:fillRect/>
          </a:stretch>
        </p:blipFill>
        <p:spPr bwMode="auto">
          <a:xfrm>
            <a:off x="381000" y="4495800"/>
            <a:ext cx="8315325" cy="1924051"/>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mtClean="0"/>
              <a:t>Critical Cultural Consciousness</a:t>
            </a:r>
          </a:p>
        </p:txBody>
      </p:sp>
      <p:sp>
        <p:nvSpPr>
          <p:cNvPr id="28675" name="Content Placeholder 2"/>
          <p:cNvSpPr>
            <a:spLocks noGrp="1"/>
          </p:cNvSpPr>
          <p:nvPr>
            <p:ph idx="1"/>
          </p:nvPr>
        </p:nvSpPr>
        <p:spPr/>
        <p:txBody>
          <a:bodyPr>
            <a:normAutofit fontScale="92500" lnSpcReduction="10000"/>
          </a:bodyPr>
          <a:lstStyle/>
          <a:p>
            <a:pPr eaLnBrk="1" hangingPunct="1"/>
            <a:r>
              <a:rPr lang="en-US" dirty="0" smtClean="0"/>
              <a:t>Teachers must become critically conscious of their own cultural socialization and how it affects their attitudes and behaviors toward the cultures of other ethnic groups.</a:t>
            </a:r>
          </a:p>
          <a:p>
            <a:pPr eaLnBrk="1" hangingPunct="1"/>
            <a:endParaRPr lang="en-US" dirty="0" smtClean="0"/>
          </a:p>
          <a:p>
            <a:pPr eaLnBrk="1" hangingPunct="1"/>
            <a:r>
              <a:rPr lang="en-US" dirty="0" smtClean="0"/>
              <a:t>Cultural values, communication styles, learning styles, contributions, social problems, and levels of ethnic identity development and affiliation are important to know and have direct implications for teaching and learning.</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Classroom Climate</a:t>
            </a:r>
          </a:p>
        </p:txBody>
      </p:sp>
      <p:sp>
        <p:nvSpPr>
          <p:cNvPr id="29699" name="Content Placeholder 2"/>
          <p:cNvSpPr>
            <a:spLocks noGrp="1"/>
          </p:cNvSpPr>
          <p:nvPr>
            <p:ph idx="1"/>
          </p:nvPr>
        </p:nvSpPr>
        <p:spPr/>
        <p:txBody>
          <a:bodyPr/>
          <a:lstStyle/>
          <a:p>
            <a:pPr eaLnBrk="1" hangingPunct="1"/>
            <a:r>
              <a:rPr lang="en-US" dirty="0" smtClean="0"/>
              <a:t>The physical layout of the classroom, </a:t>
            </a:r>
            <a:r>
              <a:rPr lang="en-US" dirty="0" err="1" smtClean="0"/>
              <a:t>psychoemotional</a:t>
            </a:r>
            <a:r>
              <a:rPr lang="en-US" dirty="0" smtClean="0"/>
              <a:t> tone, and quality of interactions among and between students and teachers have a significant impact on learning.</a:t>
            </a:r>
          </a:p>
          <a:p>
            <a:pPr eaLnBrk="1" hangingPunct="1"/>
            <a:endParaRPr lang="en-US" dirty="0" smtClean="0"/>
          </a:p>
          <a:p>
            <a:pPr eaLnBrk="1" hangingPunct="1"/>
            <a:r>
              <a:rPr lang="en-US" dirty="0" smtClean="0"/>
              <a:t>Most students of color perform much better in emotionally warm, caring, and supportive classroom climates (Gay, 2001)</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mtClean="0"/>
              <a:t>Communities of Learners</a:t>
            </a:r>
          </a:p>
        </p:txBody>
      </p:sp>
      <p:sp>
        <p:nvSpPr>
          <p:cNvPr id="30723" name="Content Placeholder 2"/>
          <p:cNvSpPr>
            <a:spLocks noGrp="1"/>
          </p:cNvSpPr>
          <p:nvPr>
            <p:ph idx="1"/>
          </p:nvPr>
        </p:nvSpPr>
        <p:spPr/>
        <p:txBody>
          <a:bodyPr>
            <a:normAutofit fontScale="92500" lnSpcReduction="20000"/>
          </a:bodyPr>
          <a:lstStyle/>
          <a:p>
            <a:pPr eaLnBrk="1" hangingPunct="1"/>
            <a:r>
              <a:rPr lang="en-US" dirty="0" smtClean="0"/>
              <a:t>Much cooperation and collaboration is involved in every learning situation.</a:t>
            </a:r>
          </a:p>
          <a:p>
            <a:pPr eaLnBrk="1" hangingPunct="1"/>
            <a:endParaRPr lang="en-US" dirty="0" smtClean="0"/>
          </a:p>
          <a:p>
            <a:pPr eaLnBrk="1" hangingPunct="1"/>
            <a:r>
              <a:rPr lang="en-US" dirty="0" smtClean="0"/>
              <a:t>People from different cultures, social groups, and backgrounds need to learn how to work together to deal with common concerns.</a:t>
            </a:r>
          </a:p>
          <a:p>
            <a:pPr eaLnBrk="1" hangingPunct="1"/>
            <a:endParaRPr lang="en-US" dirty="0" smtClean="0"/>
          </a:p>
          <a:p>
            <a:pPr eaLnBrk="1" hangingPunct="1"/>
            <a:r>
              <a:rPr lang="en-US" dirty="0" smtClean="0"/>
              <a:t>When you were assigned to cooperative groups in school, how were differences  handled? How did students respond to each other? How did the teacher respond?</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rmAutofit fontScale="90000"/>
          </a:bodyPr>
          <a:lstStyle/>
          <a:p>
            <a:pPr eaLnBrk="1" hangingPunct="1"/>
            <a:r>
              <a:rPr lang="en-US" smtClean="0"/>
              <a:t>Multicultural Curriculum and Culturally Congruent Instruction</a:t>
            </a:r>
          </a:p>
        </p:txBody>
      </p:sp>
      <p:sp>
        <p:nvSpPr>
          <p:cNvPr id="31747" name="Content Placeholder 2"/>
          <p:cNvSpPr>
            <a:spLocks noGrp="1"/>
          </p:cNvSpPr>
          <p:nvPr>
            <p:ph idx="1"/>
          </p:nvPr>
        </p:nvSpPr>
        <p:spPr/>
        <p:txBody>
          <a:bodyPr/>
          <a:lstStyle/>
          <a:p>
            <a:pPr eaLnBrk="1" hangingPunct="1"/>
            <a:r>
              <a:rPr lang="en-US" dirty="0" smtClean="0"/>
              <a:t>Students learn better when content is familiar, has high interest appeal, is challenging, and is presented in ways that are linked directly to their prior knowledge and ways of knowing.</a:t>
            </a:r>
          </a:p>
          <a:p>
            <a:pPr eaLnBrk="1" hangingPunct="1"/>
            <a:endParaRPr lang="en-US" dirty="0" smtClean="0"/>
          </a:p>
          <a:p>
            <a:pPr eaLnBrk="1" hangingPunct="1"/>
            <a:r>
              <a:rPr lang="en-US" dirty="0" smtClean="0"/>
              <a:t>How do we get here when teachers have limited input regarding curriculum decisions?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“As the soil, however rich it may be, cannot be productive without cultivation, so the mind without culture can never produce fruit.” -Unknown</a:t>
            </a:r>
            <a:endParaRPr lang="en-US" dirty="0"/>
          </a:p>
        </p:txBody>
      </p:sp>
      <p:pic>
        <p:nvPicPr>
          <p:cNvPr id="93186" name="Picture 2" descr="http://researchmag.nmsu.edu/2011_SP/images/feature_school-belongingness_2.jpg"/>
          <p:cNvPicPr>
            <a:picLocks noChangeAspect="1" noChangeArrowheads="1"/>
          </p:cNvPicPr>
          <p:nvPr/>
        </p:nvPicPr>
        <p:blipFill>
          <a:blip r:embed="rId2" cstate="print"/>
          <a:srcRect/>
          <a:stretch>
            <a:fillRect/>
          </a:stretch>
        </p:blipFill>
        <p:spPr bwMode="auto">
          <a:xfrm>
            <a:off x="5486400" y="3543300"/>
            <a:ext cx="2381250" cy="331470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smtClean="0"/>
              <a:t>References</a:t>
            </a:r>
          </a:p>
        </p:txBody>
      </p:sp>
      <p:sp>
        <p:nvSpPr>
          <p:cNvPr id="32771" name="Content Placeholder 2"/>
          <p:cNvSpPr>
            <a:spLocks noGrp="1"/>
          </p:cNvSpPr>
          <p:nvPr>
            <p:ph idx="1"/>
          </p:nvPr>
        </p:nvSpPr>
        <p:spPr/>
        <p:txBody>
          <a:bodyPr/>
          <a:lstStyle/>
          <a:p>
            <a:pPr eaLnBrk="1" hangingPunct="1">
              <a:buFont typeface="Arial" charset="0"/>
              <a:buNone/>
            </a:pPr>
            <a:r>
              <a:rPr lang="en-US" sz="2800" dirty="0" smtClean="0"/>
              <a:t>Steele, M. M., 2002. Strategies for helping students who have learning disabilities in mathematics. Teaching in the Middle School, 8 (3), p. 140-143.</a:t>
            </a:r>
          </a:p>
          <a:p>
            <a:pPr eaLnBrk="1" hangingPunct="1">
              <a:buFont typeface="Arial" charset="0"/>
              <a:buNone/>
            </a:pPr>
            <a:r>
              <a:rPr lang="en-US" sz="2800" dirty="0" smtClean="0"/>
              <a:t>Gagnon, J.C. &amp; Maccini (2001). Preparing students with disabilities for algebra. Teaching Exceptional Children, p. 8-16.</a:t>
            </a:r>
          </a:p>
          <a:p>
            <a:pPr eaLnBrk="1" hangingPunct="1">
              <a:buFont typeface="Arial" charset="0"/>
              <a:buNone/>
            </a:pPr>
            <a:r>
              <a:rPr lang="en-US" sz="2800" dirty="0" smtClean="0"/>
              <a:t>Gay, G. (2002). Culturally responsive teaching in special education for ethnically diverse students: setting the stage. Qualitative Studies in Education, 15 (6), p. 613-629</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762000"/>
            <a:ext cx="8185254" cy="2677656"/>
          </a:xfrm>
          <a:prstGeom prst="rect">
            <a:avLst/>
          </a:prstGeom>
          <a:noFill/>
        </p:spPr>
        <p:txBody>
          <a:bodyPr wrap="none" rtlCol="0">
            <a:spAutoFit/>
          </a:bodyPr>
          <a:lstStyle/>
          <a:p>
            <a:r>
              <a:rPr lang="en-US" sz="4000" b="1" dirty="0" smtClean="0"/>
              <a:t>For next week…</a:t>
            </a:r>
          </a:p>
          <a:p>
            <a:endParaRPr lang="en-US" sz="3200" dirty="0" smtClean="0"/>
          </a:p>
          <a:p>
            <a:pPr>
              <a:buFont typeface="Arial" pitchFamily="34" charset="0"/>
              <a:buChar char="•"/>
            </a:pPr>
            <a:r>
              <a:rPr lang="en-US" sz="3200" dirty="0" smtClean="0"/>
              <a:t>Draft of lesson plan</a:t>
            </a:r>
          </a:p>
          <a:p>
            <a:pPr>
              <a:buFont typeface="Arial" pitchFamily="34" charset="0"/>
              <a:buChar char="•"/>
            </a:pPr>
            <a:r>
              <a:rPr lang="en-US" sz="3200" dirty="0" smtClean="0"/>
              <a:t>Article</a:t>
            </a:r>
          </a:p>
          <a:p>
            <a:pPr>
              <a:buFont typeface="Arial" pitchFamily="34" charset="0"/>
              <a:buChar char="•"/>
            </a:pPr>
            <a:r>
              <a:rPr lang="en-US" sz="3200" dirty="0" smtClean="0"/>
              <a:t>Observation folder with 6 total observations</a:t>
            </a:r>
            <a:endParaRPr 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2"/>
          <p:cNvSpPr>
            <a:spLocks noGrp="1"/>
          </p:cNvSpPr>
          <p:nvPr>
            <p:ph idx="1"/>
          </p:nvPr>
        </p:nvSpPr>
        <p:spPr>
          <a:xfrm>
            <a:off x="609600" y="1676400"/>
            <a:ext cx="8229600" cy="4525963"/>
          </a:xfrm>
        </p:spPr>
        <p:txBody>
          <a:bodyPr/>
          <a:lstStyle/>
          <a:p>
            <a:pPr eaLnBrk="1" hangingPunct="1">
              <a:buFont typeface="Arial" charset="0"/>
              <a:buNone/>
            </a:pPr>
            <a:r>
              <a:rPr lang="en-US" dirty="0" smtClean="0"/>
              <a:t>Many School districts require:</a:t>
            </a:r>
          </a:p>
          <a:p>
            <a:pPr eaLnBrk="1" hangingPunct="1"/>
            <a:r>
              <a:rPr lang="en-US" dirty="0" smtClean="0"/>
              <a:t>ALL students pass at least one algebra course or high school assessments that include algebra and geometry skills to receive a high school diploma</a:t>
            </a:r>
          </a:p>
          <a:p>
            <a:pPr eaLnBrk="1" hangingPunct="1"/>
            <a:r>
              <a:rPr lang="en-US" dirty="0" smtClean="0"/>
              <a:t>In Michigan, this is required as part of the Michigan Merit Exam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Michigan Merit Curriculum</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dirty="0" smtClean="0"/>
              <a:t>Algebra I, Algebra II, Geometry, and one additional math course during senior year</a:t>
            </a:r>
          </a:p>
          <a:p>
            <a:pPr eaLnBrk="1" fontAlgn="auto" hangingPunct="1">
              <a:spcAft>
                <a:spcPts val="0"/>
              </a:spcAft>
              <a:buFont typeface="Arial" pitchFamily="34" charset="0"/>
              <a:buChar char="•"/>
              <a:defRPr/>
            </a:pPr>
            <a:r>
              <a:rPr lang="en-US" dirty="0" smtClean="0"/>
              <a:t>4 years of ELA</a:t>
            </a:r>
          </a:p>
          <a:p>
            <a:pPr eaLnBrk="1" fontAlgn="auto" hangingPunct="1">
              <a:spcAft>
                <a:spcPts val="0"/>
              </a:spcAft>
              <a:buFont typeface="Arial" pitchFamily="34" charset="0"/>
              <a:buChar char="•"/>
              <a:defRPr/>
            </a:pPr>
            <a:r>
              <a:rPr lang="en-US" dirty="0" smtClean="0"/>
              <a:t>Biology, Physics or Chemistry, and one additional Science credit</a:t>
            </a:r>
          </a:p>
          <a:p>
            <a:pPr eaLnBrk="1" fontAlgn="auto" hangingPunct="1">
              <a:spcAft>
                <a:spcPts val="0"/>
              </a:spcAft>
              <a:buFont typeface="Arial" pitchFamily="34" charset="0"/>
              <a:buChar char="•"/>
              <a:defRPr/>
            </a:pPr>
            <a:r>
              <a:rPr lang="en-US" dirty="0" smtClean="0"/>
              <a:t>Civics, Economics, U.S. History and Geography and World History and Geography</a:t>
            </a:r>
          </a:p>
          <a:p>
            <a:pPr eaLnBrk="1" fontAlgn="auto" hangingPunct="1">
              <a:spcAft>
                <a:spcPts val="0"/>
              </a:spcAft>
              <a:buFont typeface="Arial" pitchFamily="34" charset="0"/>
              <a:buChar char="•"/>
              <a:defRPr/>
            </a:pPr>
            <a:r>
              <a:rPr lang="en-US" dirty="0" smtClean="0"/>
              <a:t>Online learning experience</a:t>
            </a:r>
          </a:p>
          <a:p>
            <a:pPr eaLnBrk="1" fontAlgn="auto" hangingPunct="1">
              <a:spcAft>
                <a:spcPts val="0"/>
              </a:spcAft>
              <a:buFont typeface="Arial" pitchFamily="34" charset="0"/>
              <a:buChar char="•"/>
              <a:defRPr/>
            </a:pPr>
            <a:r>
              <a:rPr lang="en-US" dirty="0" smtClean="0"/>
              <a:t>2 years of foreign language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381000" y="1828800"/>
            <a:ext cx="8229600" cy="4525963"/>
          </a:xfrm>
        </p:spPr>
        <p:txBody>
          <a:bodyPr/>
          <a:lstStyle/>
          <a:p>
            <a:pPr eaLnBrk="1" hangingPunct="1"/>
            <a:r>
              <a:rPr lang="en-US" dirty="0" smtClean="0"/>
              <a:t>Emphasize the need to prepare ALL students for algebra beginning in Kindergarten and progressing through each grade</a:t>
            </a:r>
          </a:p>
          <a:p>
            <a:pPr eaLnBrk="1" hangingPunct="1">
              <a:buFont typeface="Arial" charset="0"/>
              <a:buNone/>
            </a:pPr>
            <a:endParaRPr lang="en-US" dirty="0" smtClean="0"/>
          </a:p>
          <a:p>
            <a:pPr eaLnBrk="1" hangingPunct="1"/>
            <a:r>
              <a:rPr lang="en-US" dirty="0" smtClean="0"/>
              <a:t>Yet almost half of special educators are not aware of the NCTM standards (Maccini &amp; Gagnon, 2000)</a:t>
            </a:r>
          </a:p>
        </p:txBody>
      </p:sp>
      <p:sp>
        <p:nvSpPr>
          <p:cNvPr id="3" name="Title 1"/>
          <p:cNvSpPr>
            <a:spLocks noGrp="1"/>
          </p:cNvSpPr>
          <p:nvPr>
            <p:ph type="title"/>
          </p:nvPr>
        </p:nvSpPr>
        <p:spPr>
          <a:xfrm>
            <a:off x="457200" y="155448"/>
            <a:ext cx="8229600" cy="1252728"/>
          </a:xfrm>
        </p:spPr>
        <p:txBody>
          <a:bodyPr/>
          <a:lstStyle/>
          <a:p>
            <a:pPr eaLnBrk="1" hangingPunct="1"/>
            <a:r>
              <a:rPr lang="en-US" dirty="0" smtClean="0"/>
              <a:t>NCTM Standards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dirty="0" smtClean="0"/>
              <a:t>NCTM Standards</a:t>
            </a:r>
          </a:p>
        </p:txBody>
      </p:sp>
      <p:sp>
        <p:nvSpPr>
          <p:cNvPr id="6147" name="Content Placeholder 2"/>
          <p:cNvSpPr>
            <a:spLocks noGrp="1"/>
          </p:cNvSpPr>
          <p:nvPr>
            <p:ph idx="1"/>
          </p:nvPr>
        </p:nvSpPr>
        <p:spPr/>
        <p:txBody>
          <a:bodyPr/>
          <a:lstStyle/>
          <a:p>
            <a:pPr eaLnBrk="1" hangingPunct="1"/>
            <a:r>
              <a:rPr lang="en-US" dirty="0" smtClean="0"/>
              <a:t>5 basic goals</a:t>
            </a:r>
          </a:p>
          <a:p>
            <a:pPr lvl="1" eaLnBrk="1" hangingPunct="1"/>
            <a:r>
              <a:rPr lang="en-US" dirty="0" smtClean="0"/>
              <a:t>Learning to value mathematics</a:t>
            </a:r>
          </a:p>
          <a:p>
            <a:pPr lvl="1" eaLnBrk="1" hangingPunct="1"/>
            <a:r>
              <a:rPr lang="en-US" dirty="0" smtClean="0"/>
              <a:t>Becoming confident in their ability to do math</a:t>
            </a:r>
          </a:p>
          <a:p>
            <a:pPr lvl="1" eaLnBrk="1" hangingPunct="1"/>
            <a:r>
              <a:rPr lang="en-US" dirty="0" smtClean="0"/>
              <a:t>Becoming mathematical problem solvers</a:t>
            </a:r>
          </a:p>
          <a:p>
            <a:pPr lvl="1" eaLnBrk="1" hangingPunct="1"/>
            <a:r>
              <a:rPr lang="en-US" dirty="0" smtClean="0"/>
              <a:t>Learning to communicate mathematically</a:t>
            </a:r>
          </a:p>
          <a:p>
            <a:pPr lvl="1" eaLnBrk="1" hangingPunct="1"/>
            <a:r>
              <a:rPr lang="en-US" dirty="0" smtClean="0"/>
              <a:t>Learning to reason mathematically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NCTM Standards</a:t>
            </a:r>
          </a:p>
        </p:txBody>
      </p:sp>
      <p:sp>
        <p:nvSpPr>
          <p:cNvPr id="7171" name="Content Placeholder 2"/>
          <p:cNvSpPr>
            <a:spLocks noGrp="1"/>
          </p:cNvSpPr>
          <p:nvPr>
            <p:ph idx="1"/>
          </p:nvPr>
        </p:nvSpPr>
        <p:spPr>
          <a:xfrm>
            <a:off x="457200" y="1600200"/>
            <a:ext cx="8229600" cy="1066800"/>
          </a:xfrm>
        </p:spPr>
        <p:txBody>
          <a:bodyPr/>
          <a:lstStyle/>
          <a:p>
            <a:pPr eaLnBrk="1" hangingPunct="1"/>
            <a:r>
              <a:rPr lang="en-US" smtClean="0">
                <a:hlinkClick r:id="rId3"/>
              </a:rPr>
              <a:t>http://standards.nctm.org/</a:t>
            </a:r>
            <a:endParaRPr lang="en-US" smtClean="0"/>
          </a:p>
        </p:txBody>
      </p:sp>
      <p:pic>
        <p:nvPicPr>
          <p:cNvPr id="7172" name="Picture 2" descr="http://www.ct4me.net/images/MathInitiatives.gif"/>
          <p:cNvPicPr>
            <a:picLocks noChangeAspect="1" noChangeArrowheads="1"/>
          </p:cNvPicPr>
          <p:nvPr/>
        </p:nvPicPr>
        <p:blipFill>
          <a:blip r:embed="rId4" cstate="print"/>
          <a:srcRect/>
          <a:stretch>
            <a:fillRect/>
          </a:stretch>
        </p:blipFill>
        <p:spPr bwMode="auto">
          <a:xfrm>
            <a:off x="9448800" y="1905000"/>
            <a:ext cx="2667000" cy="2120900"/>
          </a:xfrm>
          <a:prstGeom prst="rect">
            <a:avLst/>
          </a:prstGeom>
          <a:noFill/>
          <a:ln w="9525">
            <a:noFill/>
            <a:miter lim="800000"/>
            <a:headEnd/>
            <a:tailEnd/>
          </a:ln>
        </p:spPr>
      </p:pic>
      <p:pic>
        <p:nvPicPr>
          <p:cNvPr id="7173" name="Picture 4" descr="http://g-ecx.images-amazon.com/images/G/01/ciu/e6/8b/a1f88149e7a07206023de110.L._SL500_AA300_.gif"/>
          <p:cNvPicPr>
            <a:picLocks noChangeAspect="1" noChangeArrowheads="1"/>
          </p:cNvPicPr>
          <p:nvPr/>
        </p:nvPicPr>
        <p:blipFill>
          <a:blip r:embed="rId5" cstate="print"/>
          <a:srcRect/>
          <a:stretch>
            <a:fillRect/>
          </a:stretch>
        </p:blipFill>
        <p:spPr bwMode="auto">
          <a:xfrm>
            <a:off x="2133600" y="2438400"/>
            <a:ext cx="42672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1580</TotalTime>
  <Words>1975</Words>
  <Application>Microsoft Office PowerPoint</Application>
  <PresentationFormat>On-screen Show (4:3)</PresentationFormat>
  <Paragraphs>274</Paragraphs>
  <Slides>49</Slides>
  <Notes>36</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Module</vt:lpstr>
      <vt:lpstr>Incorporating Technology   Teaching Math to Secondary Students with LD     Culturally Responsive Teaching   </vt:lpstr>
      <vt:lpstr> Technology </vt:lpstr>
      <vt:lpstr>Technology</vt:lpstr>
      <vt:lpstr>  Teaching Math to Secondary Students with LD  </vt:lpstr>
      <vt:lpstr>Slide 5</vt:lpstr>
      <vt:lpstr>Michigan Merit Curriculum</vt:lpstr>
      <vt:lpstr>NCTM Standards</vt:lpstr>
      <vt:lpstr>NCTM Standards</vt:lpstr>
      <vt:lpstr>NCTM Standards</vt:lpstr>
      <vt:lpstr>Slide 10</vt:lpstr>
      <vt:lpstr>Strategies (Steele, 2002)</vt:lpstr>
      <vt:lpstr>Strategies continued</vt:lpstr>
      <vt:lpstr>Teach Prerequisite Skills</vt:lpstr>
      <vt:lpstr>Slide 14</vt:lpstr>
      <vt:lpstr>Slide 15</vt:lpstr>
      <vt:lpstr>Slide 16</vt:lpstr>
      <vt:lpstr>Direct Instruction in Problem Representation and Problem Solution</vt:lpstr>
      <vt:lpstr>Organizers</vt:lpstr>
      <vt:lpstr>Teaching Algebraic Reasoning</vt:lpstr>
      <vt:lpstr>Slide 20</vt:lpstr>
      <vt:lpstr>Slide 21</vt:lpstr>
      <vt:lpstr>Slide 22</vt:lpstr>
      <vt:lpstr>Slide 23</vt:lpstr>
      <vt:lpstr>Slide 24</vt:lpstr>
      <vt:lpstr>Video</vt:lpstr>
      <vt:lpstr>Slide 26</vt:lpstr>
      <vt:lpstr>Discussion Questions</vt:lpstr>
      <vt:lpstr>Discussion Questions</vt:lpstr>
      <vt:lpstr> Culturally Responsive Teaching </vt:lpstr>
      <vt:lpstr>We live and work…</vt:lpstr>
      <vt:lpstr>How do we teach children in our culturally sensitive environment? </vt:lpstr>
      <vt:lpstr>Critical Obstacles to Culturally Responsive Teaching</vt:lpstr>
      <vt:lpstr>In Education</vt:lpstr>
      <vt:lpstr>Slide 34</vt:lpstr>
      <vt:lpstr>Slide 35</vt:lpstr>
      <vt:lpstr>Slide 36</vt:lpstr>
      <vt:lpstr>Gay, 2003</vt:lpstr>
      <vt:lpstr>Slide 38</vt:lpstr>
      <vt:lpstr>Gay, 2003</vt:lpstr>
      <vt:lpstr>Slide 40</vt:lpstr>
      <vt:lpstr>What does this mean for us?</vt:lpstr>
      <vt:lpstr>Instructional Reform</vt:lpstr>
      <vt:lpstr>Critical Cultural Consciousness</vt:lpstr>
      <vt:lpstr>Classroom Climate</vt:lpstr>
      <vt:lpstr>Communities of Learners</vt:lpstr>
      <vt:lpstr>Multicultural Curriculum and Culturally Congruent Instruction</vt:lpstr>
      <vt:lpstr>Slide 47</vt:lpstr>
      <vt:lpstr>References</vt:lpstr>
      <vt:lpstr>Slide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JoDell</dc:creator>
  <cp:lastModifiedBy>Katie Murphy</cp:lastModifiedBy>
  <cp:revision>44</cp:revision>
  <dcterms:created xsi:type="dcterms:W3CDTF">2010-10-06T04:04:12Z</dcterms:created>
  <dcterms:modified xsi:type="dcterms:W3CDTF">2011-10-07T19:05:14Z</dcterms:modified>
</cp:coreProperties>
</file>